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notesSlides/notesSlide2.xml" ContentType="application/vnd.openxmlformats-officedocument.presentationml.notesSlide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8" r:id="rId2"/>
    <p:sldId id="257" r:id="rId3"/>
    <p:sldId id="259" r:id="rId4"/>
    <p:sldId id="286" r:id="rId5"/>
    <p:sldId id="288" r:id="rId6"/>
    <p:sldId id="350" r:id="rId7"/>
    <p:sldId id="289" r:id="rId8"/>
    <p:sldId id="290" r:id="rId9"/>
    <p:sldId id="337" r:id="rId10"/>
    <p:sldId id="307" r:id="rId11"/>
    <p:sldId id="308" r:id="rId12"/>
    <p:sldId id="351" r:id="rId13"/>
    <p:sldId id="331" r:id="rId14"/>
    <p:sldId id="330" r:id="rId15"/>
    <p:sldId id="339" r:id="rId16"/>
    <p:sldId id="340" r:id="rId17"/>
    <p:sldId id="335" r:id="rId18"/>
    <p:sldId id="311" r:id="rId19"/>
    <p:sldId id="273" r:id="rId20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9FAB"/>
    <a:srgbClr val="93BFC8"/>
    <a:srgbClr val="9A8C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1" d="100"/>
          <a:sy n="71" d="100"/>
        </p:scale>
        <p:origin x="5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2024/8/20</a:t>
            </a:fld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‹#›</a:t>
            </a:fld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fld id="{D2A48B96-639E-45A3-A0BA-2464DFDB1FAA}" type="datetimeFigureOut">
              <a:rPr lang="zh-CN" altLang="en-US" smtClean="0"/>
              <a:t>2024/8/20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宋体" panose="02010600030101010101" pitchFamily="2" charset="-12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宋体" panose="02010600030101010101" pitchFamily="2" charset="-122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宋体" panose="02010600030101010101" pitchFamily="2" charset="-122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宋体" panose="02010600030101010101" pitchFamily="2" charset="-122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宋体" panose="02010600030101010101" pitchFamily="2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533715-BB58-4031-913E-D17862986E5B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fld id="{D997B5FA-0921-464F-AAE1-844C04324D75}" type="datetimeFigureOut">
              <a:rPr lang="zh-CN" altLang="en-US" smtClean="0"/>
              <a:t>2024/8/20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宋体" panose="02010600030101010101" pitchFamily="2" charset="-122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宋体" panose="02010600030101010101" pitchFamily="2" charset="-12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宋体" panose="02010600030101010101" pitchFamily="2" charset="-122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宋体" panose="02010600030101010101" pitchFamily="2" charset="-122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宋体" panose="02010600030101010101" pitchFamily="2" charset="-122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宋体" panose="02010600030101010101" pitchFamily="2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13" Type="http://schemas.openxmlformats.org/officeDocument/2006/relationships/tags" Target="../tags/tag23.xml"/><Relationship Id="rId18" Type="http://schemas.openxmlformats.org/officeDocument/2006/relationships/tags" Target="../tags/tag28.xml"/><Relationship Id="rId3" Type="http://schemas.openxmlformats.org/officeDocument/2006/relationships/tags" Target="../tags/tag13.xml"/><Relationship Id="rId21" Type="http://schemas.openxmlformats.org/officeDocument/2006/relationships/image" Target="../media/image4.png"/><Relationship Id="rId7" Type="http://schemas.openxmlformats.org/officeDocument/2006/relationships/tags" Target="../tags/tag17.xml"/><Relationship Id="rId12" Type="http://schemas.openxmlformats.org/officeDocument/2006/relationships/tags" Target="../tags/tag22.xml"/><Relationship Id="rId17" Type="http://schemas.openxmlformats.org/officeDocument/2006/relationships/tags" Target="../tags/tag27.xml"/><Relationship Id="rId2" Type="http://schemas.openxmlformats.org/officeDocument/2006/relationships/tags" Target="../tags/tag12.xml"/><Relationship Id="rId16" Type="http://schemas.openxmlformats.org/officeDocument/2006/relationships/tags" Target="../tags/tag26.xml"/><Relationship Id="rId20" Type="http://schemas.openxmlformats.org/officeDocument/2006/relationships/image" Target="../media/image11.png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tags" Target="../tags/tag21.xml"/><Relationship Id="rId5" Type="http://schemas.openxmlformats.org/officeDocument/2006/relationships/tags" Target="../tags/tag15.xml"/><Relationship Id="rId15" Type="http://schemas.openxmlformats.org/officeDocument/2006/relationships/tags" Target="../tags/tag25.xml"/><Relationship Id="rId10" Type="http://schemas.openxmlformats.org/officeDocument/2006/relationships/tags" Target="../tags/tag20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14.xml"/><Relationship Id="rId9" Type="http://schemas.openxmlformats.org/officeDocument/2006/relationships/tags" Target="../tags/tag19.xml"/><Relationship Id="rId14" Type="http://schemas.openxmlformats.org/officeDocument/2006/relationships/tags" Target="../tags/tag2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13" Type="http://schemas.openxmlformats.org/officeDocument/2006/relationships/tags" Target="../tags/tag41.xml"/><Relationship Id="rId18" Type="http://schemas.openxmlformats.org/officeDocument/2006/relationships/image" Target="../media/image12.png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12" Type="http://schemas.openxmlformats.org/officeDocument/2006/relationships/tags" Target="../tags/tag40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30.xml"/><Relationship Id="rId16" Type="http://schemas.openxmlformats.org/officeDocument/2006/relationships/tags" Target="../tags/tag44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11" Type="http://schemas.openxmlformats.org/officeDocument/2006/relationships/tags" Target="../tags/tag39.xml"/><Relationship Id="rId5" Type="http://schemas.openxmlformats.org/officeDocument/2006/relationships/tags" Target="../tags/tag33.xml"/><Relationship Id="rId15" Type="http://schemas.openxmlformats.org/officeDocument/2006/relationships/tags" Target="../tags/tag43.xml"/><Relationship Id="rId10" Type="http://schemas.openxmlformats.org/officeDocument/2006/relationships/tags" Target="../tags/tag38.xml"/><Relationship Id="rId19" Type="http://schemas.openxmlformats.org/officeDocument/2006/relationships/image" Target="../media/image4.png"/><Relationship Id="rId4" Type="http://schemas.openxmlformats.org/officeDocument/2006/relationships/tags" Target="../tags/tag32.xml"/><Relationship Id="rId9" Type="http://schemas.openxmlformats.org/officeDocument/2006/relationships/tags" Target="../tags/tag37.xml"/><Relationship Id="rId14" Type="http://schemas.openxmlformats.org/officeDocument/2006/relationships/tags" Target="../tags/tag4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52.xml"/><Relationship Id="rId13" Type="http://schemas.openxmlformats.org/officeDocument/2006/relationships/tags" Target="../tags/tag57.xml"/><Relationship Id="rId18" Type="http://schemas.openxmlformats.org/officeDocument/2006/relationships/tags" Target="../tags/tag62.xml"/><Relationship Id="rId26" Type="http://schemas.openxmlformats.org/officeDocument/2006/relationships/tags" Target="../tags/tag70.xml"/><Relationship Id="rId3" Type="http://schemas.openxmlformats.org/officeDocument/2006/relationships/tags" Target="../tags/tag47.xml"/><Relationship Id="rId21" Type="http://schemas.openxmlformats.org/officeDocument/2006/relationships/tags" Target="../tags/tag65.xml"/><Relationship Id="rId7" Type="http://schemas.openxmlformats.org/officeDocument/2006/relationships/tags" Target="../tags/tag51.xml"/><Relationship Id="rId12" Type="http://schemas.openxmlformats.org/officeDocument/2006/relationships/tags" Target="../tags/tag56.xml"/><Relationship Id="rId17" Type="http://schemas.openxmlformats.org/officeDocument/2006/relationships/tags" Target="../tags/tag61.xml"/><Relationship Id="rId25" Type="http://schemas.openxmlformats.org/officeDocument/2006/relationships/tags" Target="../tags/tag69.xml"/><Relationship Id="rId33" Type="http://schemas.openxmlformats.org/officeDocument/2006/relationships/image" Target="../media/image4.png"/><Relationship Id="rId2" Type="http://schemas.openxmlformats.org/officeDocument/2006/relationships/tags" Target="../tags/tag46.xml"/><Relationship Id="rId16" Type="http://schemas.openxmlformats.org/officeDocument/2006/relationships/tags" Target="../tags/tag60.xml"/><Relationship Id="rId20" Type="http://schemas.openxmlformats.org/officeDocument/2006/relationships/tags" Target="../tags/tag64.xml"/><Relationship Id="rId29" Type="http://schemas.openxmlformats.org/officeDocument/2006/relationships/tags" Target="../tags/tag73.xml"/><Relationship Id="rId1" Type="http://schemas.openxmlformats.org/officeDocument/2006/relationships/tags" Target="../tags/tag45.xml"/><Relationship Id="rId6" Type="http://schemas.openxmlformats.org/officeDocument/2006/relationships/tags" Target="../tags/tag50.xml"/><Relationship Id="rId11" Type="http://schemas.openxmlformats.org/officeDocument/2006/relationships/tags" Target="../tags/tag55.xml"/><Relationship Id="rId24" Type="http://schemas.openxmlformats.org/officeDocument/2006/relationships/tags" Target="../tags/tag68.xml"/><Relationship Id="rId32" Type="http://schemas.openxmlformats.org/officeDocument/2006/relationships/notesSlide" Target="../notesSlides/notesSlide2.xml"/><Relationship Id="rId5" Type="http://schemas.openxmlformats.org/officeDocument/2006/relationships/tags" Target="../tags/tag49.xml"/><Relationship Id="rId15" Type="http://schemas.openxmlformats.org/officeDocument/2006/relationships/tags" Target="../tags/tag59.xml"/><Relationship Id="rId23" Type="http://schemas.openxmlformats.org/officeDocument/2006/relationships/tags" Target="../tags/tag67.xml"/><Relationship Id="rId28" Type="http://schemas.openxmlformats.org/officeDocument/2006/relationships/tags" Target="../tags/tag72.xml"/><Relationship Id="rId10" Type="http://schemas.openxmlformats.org/officeDocument/2006/relationships/tags" Target="../tags/tag54.xml"/><Relationship Id="rId19" Type="http://schemas.openxmlformats.org/officeDocument/2006/relationships/tags" Target="../tags/tag63.xml"/><Relationship Id="rId31" Type="http://schemas.openxmlformats.org/officeDocument/2006/relationships/slideLayout" Target="../slideLayouts/slideLayout2.xml"/><Relationship Id="rId4" Type="http://schemas.openxmlformats.org/officeDocument/2006/relationships/tags" Target="../tags/tag48.xml"/><Relationship Id="rId9" Type="http://schemas.openxmlformats.org/officeDocument/2006/relationships/tags" Target="../tags/tag53.xml"/><Relationship Id="rId14" Type="http://schemas.openxmlformats.org/officeDocument/2006/relationships/tags" Target="../tags/tag58.xml"/><Relationship Id="rId22" Type="http://schemas.openxmlformats.org/officeDocument/2006/relationships/tags" Target="../tags/tag66.xml"/><Relationship Id="rId27" Type="http://schemas.openxmlformats.org/officeDocument/2006/relationships/tags" Target="../tags/tag71.xml"/><Relationship Id="rId30" Type="http://schemas.openxmlformats.org/officeDocument/2006/relationships/tags" Target="../tags/tag74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svg"/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svg"/><Relationship Id="rId5" Type="http://schemas.openxmlformats.org/officeDocument/2006/relationships/image" Target="../media/image17.sv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svg"/><Relationship Id="rId1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svg"/><Relationship Id="rId7" Type="http://schemas.openxmlformats.org/officeDocument/2006/relationships/image" Target="../media/image31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svg"/><Relationship Id="rId10" Type="http://schemas.openxmlformats.org/officeDocument/2006/relationships/image" Target="../media/image4.png"/><Relationship Id="rId4" Type="http://schemas.openxmlformats.org/officeDocument/2006/relationships/image" Target="../media/image28.png"/><Relationship Id="rId9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82.xml"/><Relationship Id="rId13" Type="http://schemas.openxmlformats.org/officeDocument/2006/relationships/tags" Target="../tags/tag87.xml"/><Relationship Id="rId18" Type="http://schemas.openxmlformats.org/officeDocument/2006/relationships/tags" Target="../tags/tag92.xml"/><Relationship Id="rId26" Type="http://schemas.openxmlformats.org/officeDocument/2006/relationships/tags" Target="../tags/tag100.xml"/><Relationship Id="rId3" Type="http://schemas.openxmlformats.org/officeDocument/2006/relationships/tags" Target="../tags/tag77.xml"/><Relationship Id="rId21" Type="http://schemas.openxmlformats.org/officeDocument/2006/relationships/tags" Target="../tags/tag95.xml"/><Relationship Id="rId7" Type="http://schemas.openxmlformats.org/officeDocument/2006/relationships/tags" Target="../tags/tag81.xml"/><Relationship Id="rId12" Type="http://schemas.openxmlformats.org/officeDocument/2006/relationships/tags" Target="../tags/tag86.xml"/><Relationship Id="rId17" Type="http://schemas.openxmlformats.org/officeDocument/2006/relationships/tags" Target="../tags/tag91.xml"/><Relationship Id="rId25" Type="http://schemas.openxmlformats.org/officeDocument/2006/relationships/tags" Target="../tags/tag99.xml"/><Relationship Id="rId33" Type="http://schemas.openxmlformats.org/officeDocument/2006/relationships/image" Target="../media/image4.png"/><Relationship Id="rId2" Type="http://schemas.openxmlformats.org/officeDocument/2006/relationships/tags" Target="../tags/tag76.xml"/><Relationship Id="rId16" Type="http://schemas.openxmlformats.org/officeDocument/2006/relationships/tags" Target="../tags/tag90.xml"/><Relationship Id="rId20" Type="http://schemas.openxmlformats.org/officeDocument/2006/relationships/tags" Target="../tags/tag94.xml"/><Relationship Id="rId29" Type="http://schemas.openxmlformats.org/officeDocument/2006/relationships/tags" Target="../tags/tag103.xml"/><Relationship Id="rId1" Type="http://schemas.openxmlformats.org/officeDocument/2006/relationships/tags" Target="../tags/tag75.xml"/><Relationship Id="rId6" Type="http://schemas.openxmlformats.org/officeDocument/2006/relationships/tags" Target="../tags/tag80.xml"/><Relationship Id="rId11" Type="http://schemas.openxmlformats.org/officeDocument/2006/relationships/tags" Target="../tags/tag85.xml"/><Relationship Id="rId24" Type="http://schemas.openxmlformats.org/officeDocument/2006/relationships/tags" Target="../tags/tag98.xml"/><Relationship Id="rId32" Type="http://schemas.openxmlformats.org/officeDocument/2006/relationships/slideLayout" Target="../slideLayouts/slideLayout6.xml"/><Relationship Id="rId5" Type="http://schemas.openxmlformats.org/officeDocument/2006/relationships/tags" Target="../tags/tag79.xml"/><Relationship Id="rId15" Type="http://schemas.openxmlformats.org/officeDocument/2006/relationships/tags" Target="../tags/tag89.xml"/><Relationship Id="rId23" Type="http://schemas.openxmlformats.org/officeDocument/2006/relationships/tags" Target="../tags/tag97.xml"/><Relationship Id="rId28" Type="http://schemas.openxmlformats.org/officeDocument/2006/relationships/tags" Target="../tags/tag102.xml"/><Relationship Id="rId10" Type="http://schemas.openxmlformats.org/officeDocument/2006/relationships/tags" Target="../tags/tag84.xml"/><Relationship Id="rId19" Type="http://schemas.openxmlformats.org/officeDocument/2006/relationships/tags" Target="../tags/tag93.xml"/><Relationship Id="rId31" Type="http://schemas.openxmlformats.org/officeDocument/2006/relationships/tags" Target="../tags/tag105.xml"/><Relationship Id="rId4" Type="http://schemas.openxmlformats.org/officeDocument/2006/relationships/tags" Target="../tags/tag78.xml"/><Relationship Id="rId9" Type="http://schemas.openxmlformats.org/officeDocument/2006/relationships/tags" Target="../tags/tag83.xml"/><Relationship Id="rId14" Type="http://schemas.openxmlformats.org/officeDocument/2006/relationships/tags" Target="../tags/tag88.xml"/><Relationship Id="rId22" Type="http://schemas.openxmlformats.org/officeDocument/2006/relationships/tags" Target="../tags/tag96.xml"/><Relationship Id="rId27" Type="http://schemas.openxmlformats.org/officeDocument/2006/relationships/tags" Target="../tags/tag101.xml"/><Relationship Id="rId30" Type="http://schemas.openxmlformats.org/officeDocument/2006/relationships/tags" Target="../tags/tag10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microsoft.com/office/2007/relationships/hdphoto" Target="../media/hdphoto1.wdp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2.png"/><Relationship Id="rId5" Type="http://schemas.openxmlformats.org/officeDocument/2006/relationships/tags" Target="../tags/tag6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5.xml"/><Relationship Id="rId9" Type="http://schemas.openxmlformats.org/officeDocument/2006/relationships/tags" Target="../tags/tag10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566140" y="1399738"/>
            <a:ext cx="57906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4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消费管理平台解决方案</a:t>
            </a:r>
            <a:endParaRPr lang="en-US" altLang="zh-CN" sz="4200" b="1" dirty="0">
              <a:solidFill>
                <a:schemeClr val="tx1">
                  <a:lumMod val="85000"/>
                  <a:lumOff val="1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469375" y="2046843"/>
            <a:ext cx="56832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rgbClr val="93BFC8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Consumer Management Platform Solution</a:t>
            </a:r>
          </a:p>
        </p:txBody>
      </p:sp>
      <p:sp>
        <p:nvSpPr>
          <p:cNvPr id="9" name="流程图: 延期 8"/>
          <p:cNvSpPr/>
          <p:nvPr/>
        </p:nvSpPr>
        <p:spPr>
          <a:xfrm rot="5400000" flipV="1">
            <a:off x="5748655" y="-5747385"/>
            <a:ext cx="696595" cy="12192635"/>
          </a:xfrm>
          <a:prstGeom prst="flowChartDelay">
            <a:avLst/>
          </a:prstGeom>
          <a:gradFill>
            <a:gsLst>
              <a:gs pos="0">
                <a:srgbClr val="93BFC8">
                  <a:lumMod val="91000"/>
                </a:srgbClr>
              </a:gs>
              <a:gs pos="100000">
                <a:srgbClr val="5B9FA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宋体" panose="02010600030101010101" pitchFamily="2" charset="-122"/>
            </a:endParaRPr>
          </a:p>
        </p:txBody>
      </p:sp>
      <p:pic>
        <p:nvPicPr>
          <p:cNvPr id="2" name="https://photo-static-api.fotomore.com/creative/vcg/400/new/VCG211284329815.jpg?uid=386&amp;timestamp=1722238795&amp;sign=54bfab438861b72f967a8dfa9e9dc8fd" descr="日本料理餐厅内部环境空间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0315" y="2600325"/>
            <a:ext cx="9965055" cy="396303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B99C93C-CA8D-AC4F-D3D7-26C011D22C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177" y="64192"/>
            <a:ext cx="1937646" cy="576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16585" y="391795"/>
            <a:ext cx="478913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用户端</a:t>
            </a:r>
          </a:p>
        </p:txBody>
      </p:sp>
      <p:sp>
        <p:nvSpPr>
          <p:cNvPr id="22" name="矩形 21"/>
          <p:cNvSpPr/>
          <p:nvPr/>
        </p:nvSpPr>
        <p:spPr>
          <a:xfrm>
            <a:off x="297815" y="321310"/>
            <a:ext cx="153035" cy="632460"/>
          </a:xfrm>
          <a:prstGeom prst="rect">
            <a:avLst/>
          </a:prstGeom>
          <a:gradFill>
            <a:gsLst>
              <a:gs pos="0">
                <a:srgbClr val="93BFC8"/>
              </a:gs>
              <a:gs pos="100000">
                <a:srgbClr val="5B9FAB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宋体" panose="02010600030101010101" pitchFamily="2" charset="-122"/>
            </a:endParaRPr>
          </a:p>
        </p:txBody>
      </p:sp>
      <p:sp>
        <p:nvSpPr>
          <p:cNvPr id="25" name="任意多边形 24"/>
          <p:cNvSpPr/>
          <p:nvPr>
            <p:custDataLst>
              <p:tags r:id="rId1"/>
            </p:custDataLst>
          </p:nvPr>
        </p:nvSpPr>
        <p:spPr>
          <a:xfrm>
            <a:off x="1207770" y="2098040"/>
            <a:ext cx="2835910" cy="1260475"/>
          </a:xfrm>
          <a:custGeom>
            <a:avLst/>
            <a:gdLst>
              <a:gd name="connsiteX0" fmla="*/ 0 w 1440"/>
              <a:gd name="connsiteY0" fmla="*/ 720 h 720"/>
              <a:gd name="connsiteX1" fmla="*/ 720 w 1440"/>
              <a:gd name="connsiteY1" fmla="*/ 0 h 720"/>
              <a:gd name="connsiteX2" fmla="*/ 1440 w 1440"/>
              <a:gd name="connsiteY2" fmla="*/ 720 h 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40" h="720">
                <a:moveTo>
                  <a:pt x="0" y="720"/>
                </a:moveTo>
                <a:cubicBezTo>
                  <a:pt x="0" y="322"/>
                  <a:pt x="322" y="0"/>
                  <a:pt x="720" y="0"/>
                </a:cubicBezTo>
                <a:cubicBezTo>
                  <a:pt x="1118" y="0"/>
                  <a:pt x="1440" y="322"/>
                  <a:pt x="1440" y="720"/>
                </a:cubicBezTo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solidFill>
                <a:schemeClr val="tx1"/>
              </a:solidFill>
              <a:cs typeface="宋体" panose="02010600030101010101" pitchFamily="2" charset="-122"/>
            </a:endParaRPr>
          </a:p>
        </p:txBody>
      </p:sp>
      <p:sp>
        <p:nvSpPr>
          <p:cNvPr id="3" name="任意多边形 2"/>
          <p:cNvSpPr/>
          <p:nvPr>
            <p:custDataLst>
              <p:tags r:id="rId2"/>
            </p:custDataLst>
          </p:nvPr>
        </p:nvSpPr>
        <p:spPr>
          <a:xfrm>
            <a:off x="1449705" y="2269490"/>
            <a:ext cx="2451100" cy="1096645"/>
          </a:xfrm>
          <a:custGeom>
            <a:avLst/>
            <a:gdLst>
              <a:gd name="connsiteX0" fmla="*/ 0 w 1440"/>
              <a:gd name="connsiteY0" fmla="*/ 720 h 720"/>
              <a:gd name="connsiteX1" fmla="*/ 720 w 1440"/>
              <a:gd name="connsiteY1" fmla="*/ 0 h 720"/>
              <a:gd name="connsiteX2" fmla="*/ 1440 w 1440"/>
              <a:gd name="connsiteY2" fmla="*/ 720 h 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40" h="720">
                <a:moveTo>
                  <a:pt x="0" y="720"/>
                </a:moveTo>
                <a:cubicBezTo>
                  <a:pt x="0" y="322"/>
                  <a:pt x="322" y="0"/>
                  <a:pt x="720" y="0"/>
                </a:cubicBezTo>
                <a:cubicBezTo>
                  <a:pt x="1118" y="0"/>
                  <a:pt x="1440" y="322"/>
                  <a:pt x="1440" y="720"/>
                </a:cubicBezTo>
              </a:path>
            </a:pathLst>
          </a:custGeom>
          <a:gradFill>
            <a:gsLst>
              <a:gs pos="0">
                <a:srgbClr val="93BFC8"/>
              </a:gs>
              <a:gs pos="100000">
                <a:srgbClr val="5B9FAB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solidFill>
                <a:schemeClr val="tx1"/>
              </a:solidFill>
              <a:cs typeface="宋体" panose="02010600030101010101" pitchFamily="2" charset="-122"/>
            </a:endParaRPr>
          </a:p>
        </p:txBody>
      </p:sp>
      <p:sp>
        <p:nvSpPr>
          <p:cNvPr id="26" name="任意多边形 25"/>
          <p:cNvSpPr/>
          <p:nvPr>
            <p:custDataLst>
              <p:tags r:id="rId3"/>
            </p:custDataLst>
          </p:nvPr>
        </p:nvSpPr>
        <p:spPr>
          <a:xfrm>
            <a:off x="4761865" y="2105660"/>
            <a:ext cx="2835910" cy="1260475"/>
          </a:xfrm>
          <a:custGeom>
            <a:avLst/>
            <a:gdLst>
              <a:gd name="connsiteX0" fmla="*/ 0 w 1440"/>
              <a:gd name="connsiteY0" fmla="*/ 720 h 720"/>
              <a:gd name="connsiteX1" fmla="*/ 720 w 1440"/>
              <a:gd name="connsiteY1" fmla="*/ 0 h 720"/>
              <a:gd name="connsiteX2" fmla="*/ 1440 w 1440"/>
              <a:gd name="connsiteY2" fmla="*/ 720 h 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40" h="720">
                <a:moveTo>
                  <a:pt x="0" y="720"/>
                </a:moveTo>
                <a:cubicBezTo>
                  <a:pt x="0" y="322"/>
                  <a:pt x="322" y="0"/>
                  <a:pt x="720" y="0"/>
                </a:cubicBezTo>
                <a:cubicBezTo>
                  <a:pt x="1118" y="0"/>
                  <a:pt x="1440" y="322"/>
                  <a:pt x="1440" y="720"/>
                </a:cubicBezTo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solidFill>
                <a:schemeClr val="tx1"/>
              </a:solidFill>
              <a:cs typeface="宋体" panose="02010600030101010101" pitchFamily="2" charset="-122"/>
            </a:endParaRPr>
          </a:p>
        </p:txBody>
      </p:sp>
      <p:sp>
        <p:nvSpPr>
          <p:cNvPr id="27" name="任意多边形 26"/>
          <p:cNvSpPr/>
          <p:nvPr>
            <p:custDataLst>
              <p:tags r:id="rId4"/>
            </p:custDataLst>
          </p:nvPr>
        </p:nvSpPr>
        <p:spPr>
          <a:xfrm>
            <a:off x="8231505" y="2098040"/>
            <a:ext cx="2835910" cy="1260475"/>
          </a:xfrm>
          <a:custGeom>
            <a:avLst/>
            <a:gdLst>
              <a:gd name="connsiteX0" fmla="*/ 0 w 1440"/>
              <a:gd name="connsiteY0" fmla="*/ 720 h 720"/>
              <a:gd name="connsiteX1" fmla="*/ 720 w 1440"/>
              <a:gd name="connsiteY1" fmla="*/ 0 h 720"/>
              <a:gd name="connsiteX2" fmla="*/ 1440 w 1440"/>
              <a:gd name="connsiteY2" fmla="*/ 720 h 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40" h="720">
                <a:moveTo>
                  <a:pt x="0" y="720"/>
                </a:moveTo>
                <a:cubicBezTo>
                  <a:pt x="0" y="322"/>
                  <a:pt x="322" y="0"/>
                  <a:pt x="720" y="0"/>
                </a:cubicBezTo>
                <a:cubicBezTo>
                  <a:pt x="1118" y="0"/>
                  <a:pt x="1440" y="322"/>
                  <a:pt x="1440" y="720"/>
                </a:cubicBezTo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solidFill>
                <a:schemeClr val="tx1"/>
              </a:solidFill>
              <a:cs typeface="宋体" panose="02010600030101010101" pitchFamily="2" charset="-122"/>
            </a:endParaRPr>
          </a:p>
        </p:txBody>
      </p:sp>
      <p:sp>
        <p:nvSpPr>
          <p:cNvPr id="4" name="任意多边形 3"/>
          <p:cNvSpPr/>
          <p:nvPr>
            <p:custDataLst>
              <p:tags r:id="rId5"/>
            </p:custDataLst>
          </p:nvPr>
        </p:nvSpPr>
        <p:spPr>
          <a:xfrm>
            <a:off x="5003800" y="2269490"/>
            <a:ext cx="2451100" cy="1096645"/>
          </a:xfrm>
          <a:custGeom>
            <a:avLst/>
            <a:gdLst>
              <a:gd name="connsiteX0" fmla="*/ 0 w 1440"/>
              <a:gd name="connsiteY0" fmla="*/ 720 h 720"/>
              <a:gd name="connsiteX1" fmla="*/ 720 w 1440"/>
              <a:gd name="connsiteY1" fmla="*/ 0 h 720"/>
              <a:gd name="connsiteX2" fmla="*/ 1440 w 1440"/>
              <a:gd name="connsiteY2" fmla="*/ 720 h 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40" h="720">
                <a:moveTo>
                  <a:pt x="0" y="720"/>
                </a:moveTo>
                <a:cubicBezTo>
                  <a:pt x="0" y="322"/>
                  <a:pt x="322" y="0"/>
                  <a:pt x="720" y="0"/>
                </a:cubicBezTo>
                <a:cubicBezTo>
                  <a:pt x="1118" y="0"/>
                  <a:pt x="1440" y="322"/>
                  <a:pt x="1440" y="720"/>
                </a:cubicBezTo>
              </a:path>
            </a:pathLst>
          </a:custGeom>
          <a:gradFill>
            <a:gsLst>
              <a:gs pos="0">
                <a:srgbClr val="93BFC8"/>
              </a:gs>
              <a:gs pos="100000">
                <a:srgbClr val="5B9FAB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solidFill>
                <a:schemeClr val="tx1"/>
              </a:solidFill>
              <a:cs typeface="宋体" panose="02010600030101010101" pitchFamily="2" charset="-122"/>
            </a:endParaRPr>
          </a:p>
        </p:txBody>
      </p:sp>
      <p:sp>
        <p:nvSpPr>
          <p:cNvPr id="5" name="任意多边形 4"/>
          <p:cNvSpPr/>
          <p:nvPr>
            <p:custDataLst>
              <p:tags r:id="rId6"/>
            </p:custDataLst>
          </p:nvPr>
        </p:nvSpPr>
        <p:spPr>
          <a:xfrm>
            <a:off x="8419465" y="2269490"/>
            <a:ext cx="2451100" cy="1096645"/>
          </a:xfrm>
          <a:custGeom>
            <a:avLst/>
            <a:gdLst>
              <a:gd name="connsiteX0" fmla="*/ 0 w 1440"/>
              <a:gd name="connsiteY0" fmla="*/ 720 h 720"/>
              <a:gd name="connsiteX1" fmla="*/ 720 w 1440"/>
              <a:gd name="connsiteY1" fmla="*/ 0 h 720"/>
              <a:gd name="connsiteX2" fmla="*/ 1440 w 1440"/>
              <a:gd name="connsiteY2" fmla="*/ 720 h 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40" h="720">
                <a:moveTo>
                  <a:pt x="0" y="720"/>
                </a:moveTo>
                <a:cubicBezTo>
                  <a:pt x="0" y="322"/>
                  <a:pt x="322" y="0"/>
                  <a:pt x="720" y="0"/>
                </a:cubicBezTo>
                <a:cubicBezTo>
                  <a:pt x="1118" y="0"/>
                  <a:pt x="1440" y="322"/>
                  <a:pt x="1440" y="720"/>
                </a:cubicBezTo>
              </a:path>
            </a:pathLst>
          </a:custGeom>
          <a:gradFill>
            <a:gsLst>
              <a:gs pos="0">
                <a:srgbClr val="93BFC8"/>
              </a:gs>
              <a:gs pos="100000">
                <a:srgbClr val="5B9FAB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solidFill>
                <a:schemeClr val="tx1"/>
              </a:solidFill>
              <a:cs typeface="宋体" panose="02010600030101010101" pitchFamily="2" charset="-122"/>
            </a:endParaRPr>
          </a:p>
        </p:txBody>
      </p:sp>
      <p:cxnSp>
        <p:nvCxnSpPr>
          <p:cNvPr id="37" name="直接连接符 36"/>
          <p:cNvCxnSpPr/>
          <p:nvPr>
            <p:custDataLst>
              <p:tags r:id="rId7"/>
            </p:custDataLst>
          </p:nvPr>
        </p:nvCxnSpPr>
        <p:spPr>
          <a:xfrm flipH="1">
            <a:off x="2604135" y="3371850"/>
            <a:ext cx="0" cy="504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>
            <p:custDataLst>
              <p:tags r:id="rId8"/>
            </p:custDataLst>
          </p:nvPr>
        </p:nvCxnSpPr>
        <p:spPr>
          <a:xfrm flipH="1">
            <a:off x="6212840" y="3371850"/>
            <a:ext cx="0" cy="504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>
            <p:custDataLst>
              <p:tags r:id="rId9"/>
            </p:custDataLst>
          </p:nvPr>
        </p:nvCxnSpPr>
        <p:spPr>
          <a:xfrm flipH="1">
            <a:off x="9649460" y="3371850"/>
            <a:ext cx="0" cy="504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2187575" y="2463165"/>
            <a:ext cx="876300" cy="89535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5758815" y="2476500"/>
            <a:ext cx="876300" cy="89535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9211310" y="2476500"/>
            <a:ext cx="876300" cy="895350"/>
          </a:xfrm>
          <a:prstGeom prst="rect">
            <a:avLst/>
          </a:prstGeom>
        </p:spPr>
      </p:pic>
      <p:sp>
        <p:nvSpPr>
          <p:cNvPr id="11" name="文本框 10"/>
          <p:cNvSpPr txBox="1"/>
          <p:nvPr>
            <p:custDataLst>
              <p:tags r:id="rId13"/>
            </p:custDataLst>
          </p:nvPr>
        </p:nvSpPr>
        <p:spPr>
          <a:xfrm>
            <a:off x="976630" y="4508500"/>
            <a:ext cx="3253740" cy="1129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500"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在移动端上选择食堂上架的菜品。按照食堂区域、日期、餐次时段进行菜品种类和数量的选择。</a:t>
            </a:r>
          </a:p>
        </p:txBody>
      </p:sp>
      <p:sp>
        <p:nvSpPr>
          <p:cNvPr id="12" name="文本框 11"/>
          <p:cNvSpPr txBox="1"/>
          <p:nvPr>
            <p:custDataLst>
              <p:tags r:id="rId14"/>
            </p:custDataLst>
          </p:nvPr>
        </p:nvSpPr>
        <p:spPr>
          <a:xfrm>
            <a:off x="1551940" y="4078605"/>
            <a:ext cx="1986915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200" b="1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点餐</a:t>
            </a:r>
          </a:p>
        </p:txBody>
      </p:sp>
      <p:sp>
        <p:nvSpPr>
          <p:cNvPr id="13" name="文本框 12"/>
          <p:cNvSpPr txBox="1"/>
          <p:nvPr>
            <p:custDataLst>
              <p:tags r:id="rId15"/>
            </p:custDataLst>
          </p:nvPr>
        </p:nvSpPr>
        <p:spPr>
          <a:xfrm>
            <a:off x="4612640" y="4508500"/>
            <a:ext cx="3253740" cy="783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500"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可进行批量报餐，选择食堂区域和餐次时段后，填写需要的数量即可完成。</a:t>
            </a:r>
            <a:endParaRPr lang="zh-CN" altLang="en-US" sz="1500"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14" name="文本框 13"/>
          <p:cNvSpPr txBox="1"/>
          <p:nvPr>
            <p:custDataLst>
              <p:tags r:id="rId16"/>
            </p:custDataLst>
          </p:nvPr>
        </p:nvSpPr>
        <p:spPr>
          <a:xfrm>
            <a:off x="5187950" y="4078605"/>
            <a:ext cx="1986915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200" b="1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报餐</a:t>
            </a:r>
          </a:p>
        </p:txBody>
      </p:sp>
      <p:sp>
        <p:nvSpPr>
          <p:cNvPr id="15" name="文本框 14"/>
          <p:cNvSpPr txBox="1"/>
          <p:nvPr>
            <p:custDataLst>
              <p:tags r:id="rId17"/>
            </p:custDataLst>
          </p:nvPr>
        </p:nvSpPr>
        <p:spPr>
          <a:xfrm>
            <a:off x="8110855" y="4508500"/>
            <a:ext cx="3253740" cy="783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500" dirty="0"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当员工进行</a:t>
            </a:r>
            <a:r>
              <a:rPr lang="zh-CN" altLang="en-US" sz="1500" dirty="0"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有效</a:t>
            </a:r>
            <a:r>
              <a:rPr lang="zh-CN" sz="1500" dirty="0"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考勤打卡后，</a:t>
            </a:r>
            <a:r>
              <a:rPr lang="zh-CN" altLang="en-US" sz="1500" dirty="0"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会自动报餐，</a:t>
            </a:r>
            <a:r>
              <a:rPr lang="zh-CN" sz="1500" dirty="0"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员工才</a:t>
            </a:r>
            <a:r>
              <a:rPr lang="zh-CN" altLang="en-US" sz="1500" dirty="0"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可以</a:t>
            </a:r>
            <a:r>
              <a:rPr lang="zh-CN" sz="1500" dirty="0"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在食堂</a:t>
            </a:r>
            <a:r>
              <a:rPr lang="zh-CN" altLang="en-US" sz="1500" dirty="0"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进行</a:t>
            </a:r>
            <a:r>
              <a:rPr lang="zh-CN" sz="1500" dirty="0"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就餐。</a:t>
            </a:r>
            <a:endParaRPr lang="zh-CN" altLang="en-US" sz="1500" dirty="0">
              <a:highlight>
                <a:srgbClr val="FFFF00"/>
              </a:highlight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16" name="文本框 15"/>
          <p:cNvSpPr txBox="1"/>
          <p:nvPr>
            <p:custDataLst>
              <p:tags r:id="rId18"/>
            </p:custDataLst>
          </p:nvPr>
        </p:nvSpPr>
        <p:spPr>
          <a:xfrm>
            <a:off x="8686165" y="4078605"/>
            <a:ext cx="1986915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考勤报餐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E690C38-1198-28F0-9139-07BE1E509642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0462" y="321310"/>
            <a:ext cx="1937645" cy="576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16585" y="391795"/>
            <a:ext cx="453363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食堂</a:t>
            </a:r>
          </a:p>
        </p:txBody>
      </p:sp>
      <p:sp>
        <p:nvSpPr>
          <p:cNvPr id="22" name="矩形 21"/>
          <p:cNvSpPr/>
          <p:nvPr/>
        </p:nvSpPr>
        <p:spPr>
          <a:xfrm>
            <a:off x="297815" y="321310"/>
            <a:ext cx="153035" cy="632460"/>
          </a:xfrm>
          <a:prstGeom prst="rect">
            <a:avLst/>
          </a:prstGeom>
          <a:gradFill>
            <a:gsLst>
              <a:gs pos="0">
                <a:srgbClr val="93BFC8"/>
              </a:gs>
              <a:gs pos="100000">
                <a:srgbClr val="5B9FAB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宋体" panose="02010600030101010101" pitchFamily="2" charset="-122"/>
            </a:endParaRPr>
          </a:p>
        </p:txBody>
      </p:sp>
      <p:sp>
        <p:nvSpPr>
          <p:cNvPr id="9" name="矩形 8"/>
          <p:cNvSpPr/>
          <p:nvPr>
            <p:custDataLst>
              <p:tags r:id="rId1"/>
            </p:custDataLst>
          </p:nvPr>
        </p:nvSpPr>
        <p:spPr>
          <a:xfrm flipH="1">
            <a:off x="1160780" y="1864360"/>
            <a:ext cx="4681855" cy="15976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宋体" panose="02010600030101010101" pitchFamily="2" charset="-122"/>
            </a:endParaRPr>
          </a:p>
        </p:txBody>
      </p:sp>
      <p:sp>
        <p:nvSpPr>
          <p:cNvPr id="17" name="矩形 16"/>
          <p:cNvSpPr/>
          <p:nvPr>
            <p:custDataLst>
              <p:tags r:id="rId2"/>
            </p:custDataLst>
          </p:nvPr>
        </p:nvSpPr>
        <p:spPr>
          <a:xfrm flipH="1">
            <a:off x="6552565" y="1864360"/>
            <a:ext cx="4681855" cy="15976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宋体" panose="02010600030101010101" pitchFamily="2" charset="-122"/>
            </a:endParaRPr>
          </a:p>
        </p:txBody>
      </p:sp>
      <p:sp>
        <p:nvSpPr>
          <p:cNvPr id="21" name="矩形 20"/>
          <p:cNvSpPr/>
          <p:nvPr>
            <p:custDataLst>
              <p:tags r:id="rId3"/>
            </p:custDataLst>
          </p:nvPr>
        </p:nvSpPr>
        <p:spPr>
          <a:xfrm flipH="1">
            <a:off x="1160780" y="4283710"/>
            <a:ext cx="4681855" cy="15976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宋体" panose="02010600030101010101" pitchFamily="2" charset="-122"/>
            </a:endParaRPr>
          </a:p>
        </p:txBody>
      </p:sp>
      <p:sp>
        <p:nvSpPr>
          <p:cNvPr id="25" name="矩形 24"/>
          <p:cNvSpPr/>
          <p:nvPr>
            <p:custDataLst>
              <p:tags r:id="rId4"/>
            </p:custDataLst>
          </p:nvPr>
        </p:nvSpPr>
        <p:spPr>
          <a:xfrm flipH="1">
            <a:off x="6552565" y="4283710"/>
            <a:ext cx="4681855" cy="15976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宋体" panose="02010600030101010101" pitchFamily="2" charset="-122"/>
            </a:endParaRPr>
          </a:p>
        </p:txBody>
      </p:sp>
      <p:sp>
        <p:nvSpPr>
          <p:cNvPr id="5" name="流程图: 延期 4"/>
          <p:cNvSpPr/>
          <p:nvPr>
            <p:custDataLst>
              <p:tags r:id="rId5"/>
            </p:custDataLst>
          </p:nvPr>
        </p:nvSpPr>
        <p:spPr>
          <a:xfrm rot="5400000" flipV="1">
            <a:off x="3342640" y="1121410"/>
            <a:ext cx="295910" cy="4744085"/>
          </a:xfrm>
          <a:prstGeom prst="flowChartDelay">
            <a:avLst/>
          </a:prstGeom>
          <a:gradFill>
            <a:gsLst>
              <a:gs pos="0">
                <a:srgbClr val="93BFC8">
                  <a:lumMod val="91000"/>
                </a:srgbClr>
              </a:gs>
              <a:gs pos="100000">
                <a:srgbClr val="5B9FA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宋体" panose="02010600030101010101" pitchFamily="2" charset="-122"/>
            </a:endParaRPr>
          </a:p>
        </p:txBody>
      </p:sp>
      <p:sp>
        <p:nvSpPr>
          <p:cNvPr id="7" name="流程图: 延期 6"/>
          <p:cNvSpPr/>
          <p:nvPr>
            <p:custDataLst>
              <p:tags r:id="rId6"/>
            </p:custDataLst>
          </p:nvPr>
        </p:nvSpPr>
        <p:spPr>
          <a:xfrm rot="5400000" flipV="1">
            <a:off x="8745220" y="1121410"/>
            <a:ext cx="295910" cy="4744085"/>
          </a:xfrm>
          <a:prstGeom prst="flowChartDelay">
            <a:avLst/>
          </a:prstGeom>
          <a:gradFill>
            <a:gsLst>
              <a:gs pos="0">
                <a:srgbClr val="93BFC8">
                  <a:lumMod val="91000"/>
                </a:srgbClr>
              </a:gs>
              <a:gs pos="100000">
                <a:srgbClr val="5B9FA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宋体" panose="02010600030101010101" pitchFamily="2" charset="-122"/>
            </a:endParaRPr>
          </a:p>
        </p:txBody>
      </p:sp>
      <p:sp>
        <p:nvSpPr>
          <p:cNvPr id="10" name="流程图: 延期 9"/>
          <p:cNvSpPr/>
          <p:nvPr>
            <p:custDataLst>
              <p:tags r:id="rId7"/>
            </p:custDataLst>
          </p:nvPr>
        </p:nvSpPr>
        <p:spPr>
          <a:xfrm rot="5400000" flipV="1">
            <a:off x="3352800" y="3656965"/>
            <a:ext cx="295910" cy="4744085"/>
          </a:xfrm>
          <a:prstGeom prst="flowChartDelay">
            <a:avLst/>
          </a:prstGeom>
          <a:gradFill>
            <a:gsLst>
              <a:gs pos="0">
                <a:srgbClr val="93BFC8">
                  <a:lumMod val="91000"/>
                </a:srgbClr>
              </a:gs>
              <a:gs pos="100000">
                <a:srgbClr val="5B9FA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宋体" panose="02010600030101010101" pitchFamily="2" charset="-122"/>
            </a:endParaRPr>
          </a:p>
        </p:txBody>
      </p:sp>
      <p:sp>
        <p:nvSpPr>
          <p:cNvPr id="11" name="流程图: 延期 10"/>
          <p:cNvSpPr/>
          <p:nvPr>
            <p:custDataLst>
              <p:tags r:id="rId8"/>
            </p:custDataLst>
          </p:nvPr>
        </p:nvSpPr>
        <p:spPr>
          <a:xfrm rot="5400000" flipV="1">
            <a:off x="8755380" y="3656965"/>
            <a:ext cx="295910" cy="4744085"/>
          </a:xfrm>
          <a:prstGeom prst="flowChartDelay">
            <a:avLst/>
          </a:prstGeom>
          <a:gradFill>
            <a:gsLst>
              <a:gs pos="0">
                <a:srgbClr val="93BFC8">
                  <a:lumMod val="91000"/>
                </a:srgbClr>
              </a:gs>
              <a:gs pos="100000">
                <a:srgbClr val="5B9FA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宋体" panose="02010600030101010101" pitchFamily="2" charset="-122"/>
            </a:endParaRPr>
          </a:p>
        </p:txBody>
      </p:sp>
      <p:sp>
        <p:nvSpPr>
          <p:cNvPr id="12" name="文本框 11"/>
          <p:cNvSpPr txBox="1"/>
          <p:nvPr>
            <p:custDataLst>
              <p:tags r:id="rId9"/>
            </p:custDataLst>
          </p:nvPr>
        </p:nvSpPr>
        <p:spPr>
          <a:xfrm>
            <a:off x="1399540" y="2412365"/>
            <a:ext cx="4010660" cy="783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500"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可进行消费时段的设置，如早餐、午餐、晚餐、夜宵等时段，在时段内才能进行食堂消费</a:t>
            </a:r>
            <a:endParaRPr lang="zh-CN" altLang="en-US" sz="1500"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13" name="文本框 12"/>
          <p:cNvSpPr txBox="1"/>
          <p:nvPr>
            <p:custDataLst>
              <p:tags r:id="rId10"/>
            </p:custDataLst>
          </p:nvPr>
        </p:nvSpPr>
        <p:spPr>
          <a:xfrm>
            <a:off x="1399540" y="2023110"/>
            <a:ext cx="1871345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200" b="1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时段设置</a:t>
            </a:r>
          </a:p>
        </p:txBody>
      </p:sp>
      <p:sp>
        <p:nvSpPr>
          <p:cNvPr id="14" name="文本框 13"/>
          <p:cNvSpPr txBox="1"/>
          <p:nvPr>
            <p:custDataLst>
              <p:tags r:id="rId11"/>
            </p:custDataLst>
          </p:nvPr>
        </p:nvSpPr>
        <p:spPr>
          <a:xfrm>
            <a:off x="1399540" y="4839335"/>
            <a:ext cx="4010660" cy="1129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500"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可以设置订餐允许提前的天数和订餐截止餐次前分钟数；也可以设置自选订餐扣费时间，可选择取餐后扣费或者是订餐后扣费</a:t>
            </a:r>
          </a:p>
        </p:txBody>
      </p:sp>
      <p:sp>
        <p:nvSpPr>
          <p:cNvPr id="15" name="文本框 14"/>
          <p:cNvSpPr txBox="1"/>
          <p:nvPr>
            <p:custDataLst>
              <p:tags r:id="rId12"/>
            </p:custDataLst>
          </p:nvPr>
        </p:nvSpPr>
        <p:spPr>
          <a:xfrm>
            <a:off x="1399540" y="4500880"/>
            <a:ext cx="1871345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200" b="1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报餐规则</a:t>
            </a:r>
          </a:p>
        </p:txBody>
      </p:sp>
      <p:sp>
        <p:nvSpPr>
          <p:cNvPr id="16" name="文本框 15"/>
          <p:cNvSpPr txBox="1"/>
          <p:nvPr>
            <p:custDataLst>
              <p:tags r:id="rId13"/>
            </p:custDataLst>
          </p:nvPr>
        </p:nvSpPr>
        <p:spPr>
          <a:xfrm>
            <a:off x="6887845" y="2412365"/>
            <a:ext cx="4010660" cy="783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500"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可将菜品上架及下架，员工可在移动端进行点餐和报餐</a:t>
            </a:r>
            <a:endParaRPr lang="zh-CN" altLang="en-US" sz="1500"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29" name="文本框 28"/>
          <p:cNvSpPr txBox="1"/>
          <p:nvPr>
            <p:custDataLst>
              <p:tags r:id="rId14"/>
            </p:custDataLst>
          </p:nvPr>
        </p:nvSpPr>
        <p:spPr>
          <a:xfrm>
            <a:off x="6887845" y="2023110"/>
            <a:ext cx="1871345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200" b="1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菜品上架</a:t>
            </a:r>
          </a:p>
        </p:txBody>
      </p:sp>
      <p:sp>
        <p:nvSpPr>
          <p:cNvPr id="30" name="文本框 29"/>
          <p:cNvSpPr txBox="1"/>
          <p:nvPr>
            <p:custDataLst>
              <p:tags r:id="rId15"/>
            </p:custDataLst>
          </p:nvPr>
        </p:nvSpPr>
        <p:spPr>
          <a:xfrm>
            <a:off x="6887845" y="4813300"/>
            <a:ext cx="4010660" cy="1129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500"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可以设置不同属性的卡类，如不同的消费方式（刷脸、刷卡和刷二维码）、餐次时段、限次或者限额等</a:t>
            </a:r>
            <a:endParaRPr lang="zh-CN" altLang="en-US" sz="1500"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31" name="文本框 30"/>
          <p:cNvSpPr txBox="1"/>
          <p:nvPr>
            <p:custDataLst>
              <p:tags r:id="rId16"/>
            </p:custDataLst>
          </p:nvPr>
        </p:nvSpPr>
        <p:spPr>
          <a:xfrm>
            <a:off x="6887845" y="4500880"/>
            <a:ext cx="1871345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200" b="1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卡类设置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551045" y="1626870"/>
            <a:ext cx="721360" cy="68008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037445" y="4085590"/>
            <a:ext cx="721360" cy="68008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551045" y="4085590"/>
            <a:ext cx="721360" cy="68008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037445" y="1626870"/>
            <a:ext cx="721360" cy="68008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B783251-C5AB-43EC-AB61-190311B04B40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0462" y="321310"/>
            <a:ext cx="1937645" cy="576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>
            <p:custDataLst>
              <p:tags r:id="rId1"/>
            </p:custDataLst>
          </p:nvPr>
        </p:nvGrpSpPr>
        <p:grpSpPr>
          <a:xfrm>
            <a:off x="686869" y="2282349"/>
            <a:ext cx="2161651" cy="1920309"/>
            <a:chOff x="967190" y="1347614"/>
            <a:chExt cx="1439180" cy="1278500"/>
          </a:xfrm>
        </p:grpSpPr>
        <p:sp>
          <p:nvSpPr>
            <p:cNvPr id="45" name="椭圆 44"/>
            <p:cNvSpPr/>
            <p:nvPr>
              <p:custDataLst>
                <p:tags r:id="rId27"/>
              </p:custDataLst>
            </p:nvPr>
          </p:nvSpPr>
          <p:spPr>
            <a:xfrm>
              <a:off x="1127870" y="1347614"/>
              <a:ext cx="1278500" cy="1278500"/>
            </a:xfrm>
            <a:prstGeom prst="ellipse">
              <a:avLst/>
            </a:prstGeom>
            <a:gradFill>
              <a:gsLst>
                <a:gs pos="0">
                  <a:srgbClr val="93BFC8"/>
                </a:gs>
                <a:gs pos="100000">
                  <a:srgbClr val="5B9FAB"/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 sz="2000" b="1">
                <a:solidFill>
                  <a:schemeClr val="tx1"/>
                </a:solidFill>
                <a:cs typeface="宋体" panose="02010600030101010101" pitchFamily="2" charset="-122"/>
                <a:sym typeface="+mn-ea"/>
              </a:endParaRPr>
            </a:p>
          </p:txBody>
        </p:sp>
        <p:sp>
          <p:nvSpPr>
            <p:cNvPr id="46" name="椭圆 45"/>
            <p:cNvSpPr/>
            <p:nvPr>
              <p:custDataLst>
                <p:tags r:id="rId28"/>
              </p:custDataLst>
            </p:nvPr>
          </p:nvSpPr>
          <p:spPr>
            <a:xfrm>
              <a:off x="967190" y="1347614"/>
              <a:ext cx="432048" cy="432048"/>
            </a:xfrm>
            <a:prstGeom prst="ellipse">
              <a:avLst/>
            </a:prstGeom>
            <a:gradFill>
              <a:gsLst>
                <a:gs pos="0">
                  <a:srgbClr val="93BFC8"/>
                </a:gs>
                <a:gs pos="100000">
                  <a:srgbClr val="5B9FAB"/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r>
                <a:rPr lang="zh-CN" altLang="en-US" sz="2000" b="1">
                  <a:solidFill>
                    <a:schemeClr val="tx1"/>
                  </a:solidFill>
                  <a:cs typeface="宋体" panose="02010600030101010101" pitchFamily="2" charset="-122"/>
                  <a:sym typeface="+mn-ea"/>
                </a:rPr>
                <a:t>A</a:t>
              </a:r>
            </a:p>
          </p:txBody>
        </p:sp>
        <p:grpSp>
          <p:nvGrpSpPr>
            <p:cNvPr id="47" name="组合 46"/>
            <p:cNvGrpSpPr/>
            <p:nvPr/>
          </p:nvGrpSpPr>
          <p:grpSpPr>
            <a:xfrm>
              <a:off x="1519470" y="1713814"/>
              <a:ext cx="495300" cy="546100"/>
              <a:chOff x="1917700" y="530225"/>
              <a:chExt cx="495300" cy="546100"/>
            </a:xfrm>
          </p:grpSpPr>
          <p:sp>
            <p:nvSpPr>
              <p:cNvPr id="48" name="Freeform 23"/>
              <p:cNvSpPr>
                <a:spLocks noEditPoint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1917700" y="530225"/>
                <a:ext cx="495300" cy="546100"/>
              </a:xfrm>
              <a:custGeom>
                <a:avLst/>
                <a:gdLst>
                  <a:gd name="T0" fmla="*/ 160 w 176"/>
                  <a:gd name="T1" fmla="*/ 130 h 194"/>
                  <a:gd name="T2" fmla="*/ 176 w 176"/>
                  <a:gd name="T3" fmla="*/ 114 h 194"/>
                  <a:gd name="T4" fmla="*/ 160 w 176"/>
                  <a:gd name="T5" fmla="*/ 98 h 194"/>
                  <a:gd name="T6" fmla="*/ 152 w 176"/>
                  <a:gd name="T7" fmla="*/ 100 h 194"/>
                  <a:gd name="T8" fmla="*/ 90 w 176"/>
                  <a:gd name="T9" fmla="*/ 34 h 194"/>
                  <a:gd name="T10" fmla="*/ 91 w 176"/>
                  <a:gd name="T11" fmla="*/ 32 h 194"/>
                  <a:gd name="T12" fmla="*/ 91 w 176"/>
                  <a:gd name="T13" fmla="*/ 7 h 194"/>
                  <a:gd name="T14" fmla="*/ 66 w 176"/>
                  <a:gd name="T15" fmla="*/ 7 h 194"/>
                  <a:gd name="T16" fmla="*/ 51 w 176"/>
                  <a:gd name="T17" fmla="*/ 21 h 194"/>
                  <a:gd name="T18" fmla="*/ 34 w 176"/>
                  <a:gd name="T19" fmla="*/ 18 h 194"/>
                  <a:gd name="T20" fmla="*/ 1 w 176"/>
                  <a:gd name="T21" fmla="*/ 31 h 194"/>
                  <a:gd name="T22" fmla="*/ 1 w 176"/>
                  <a:gd name="T23" fmla="*/ 37 h 194"/>
                  <a:gd name="T24" fmla="*/ 61 w 176"/>
                  <a:gd name="T25" fmla="*/ 97 h 194"/>
                  <a:gd name="T26" fmla="*/ 64 w 176"/>
                  <a:gd name="T27" fmla="*/ 98 h 194"/>
                  <a:gd name="T28" fmla="*/ 67 w 176"/>
                  <a:gd name="T29" fmla="*/ 97 h 194"/>
                  <a:gd name="T30" fmla="*/ 77 w 176"/>
                  <a:gd name="T31" fmla="*/ 47 h 194"/>
                  <a:gd name="T32" fmla="*/ 84 w 176"/>
                  <a:gd name="T33" fmla="*/ 39 h 194"/>
                  <a:gd name="T34" fmla="*/ 146 w 176"/>
                  <a:gd name="T35" fmla="*/ 106 h 194"/>
                  <a:gd name="T36" fmla="*/ 144 w 176"/>
                  <a:gd name="T37" fmla="*/ 114 h 194"/>
                  <a:gd name="T38" fmla="*/ 146 w 176"/>
                  <a:gd name="T39" fmla="*/ 122 h 194"/>
                  <a:gd name="T40" fmla="*/ 126 w 176"/>
                  <a:gd name="T41" fmla="*/ 142 h 194"/>
                  <a:gd name="T42" fmla="*/ 112 w 176"/>
                  <a:gd name="T43" fmla="*/ 138 h 194"/>
                  <a:gd name="T44" fmla="*/ 88 w 176"/>
                  <a:gd name="T45" fmla="*/ 162 h 194"/>
                  <a:gd name="T46" fmla="*/ 52 w 176"/>
                  <a:gd name="T47" fmla="*/ 162 h 194"/>
                  <a:gd name="T48" fmla="*/ 32 w 176"/>
                  <a:gd name="T49" fmla="*/ 182 h 194"/>
                  <a:gd name="T50" fmla="*/ 32 w 176"/>
                  <a:gd name="T51" fmla="*/ 190 h 194"/>
                  <a:gd name="T52" fmla="*/ 36 w 176"/>
                  <a:gd name="T53" fmla="*/ 194 h 194"/>
                  <a:gd name="T54" fmla="*/ 156 w 176"/>
                  <a:gd name="T55" fmla="*/ 194 h 194"/>
                  <a:gd name="T56" fmla="*/ 160 w 176"/>
                  <a:gd name="T57" fmla="*/ 190 h 194"/>
                  <a:gd name="T58" fmla="*/ 160 w 176"/>
                  <a:gd name="T59" fmla="*/ 182 h 194"/>
                  <a:gd name="T60" fmla="*/ 140 w 176"/>
                  <a:gd name="T61" fmla="*/ 162 h 194"/>
                  <a:gd name="T62" fmla="*/ 136 w 176"/>
                  <a:gd name="T63" fmla="*/ 162 h 194"/>
                  <a:gd name="T64" fmla="*/ 132 w 176"/>
                  <a:gd name="T65" fmla="*/ 148 h 194"/>
                  <a:gd name="T66" fmla="*/ 152 w 176"/>
                  <a:gd name="T67" fmla="*/ 128 h 194"/>
                  <a:gd name="T68" fmla="*/ 160 w 176"/>
                  <a:gd name="T69" fmla="*/ 130 h 194"/>
                  <a:gd name="T70" fmla="*/ 55 w 176"/>
                  <a:gd name="T71" fmla="*/ 48 h 194"/>
                  <a:gd name="T72" fmla="*/ 52 w 176"/>
                  <a:gd name="T73" fmla="*/ 50 h 194"/>
                  <a:gd name="T74" fmla="*/ 50 w 176"/>
                  <a:gd name="T75" fmla="*/ 48 h 194"/>
                  <a:gd name="T76" fmla="*/ 31 w 176"/>
                  <a:gd name="T77" fmla="*/ 42 h 194"/>
                  <a:gd name="T78" fmla="*/ 27 w 176"/>
                  <a:gd name="T79" fmla="*/ 39 h 194"/>
                  <a:gd name="T80" fmla="*/ 30 w 176"/>
                  <a:gd name="T81" fmla="*/ 34 h 194"/>
                  <a:gd name="T82" fmla="*/ 34 w 176"/>
                  <a:gd name="T83" fmla="*/ 34 h 194"/>
                  <a:gd name="T84" fmla="*/ 55 w 176"/>
                  <a:gd name="T85" fmla="*/ 43 h 194"/>
                  <a:gd name="T86" fmla="*/ 55 w 176"/>
                  <a:gd name="T87" fmla="*/ 48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76" h="194">
                    <a:moveTo>
                      <a:pt x="160" y="130"/>
                    </a:moveTo>
                    <a:cubicBezTo>
                      <a:pt x="169" y="130"/>
                      <a:pt x="176" y="123"/>
                      <a:pt x="176" y="114"/>
                    </a:cubicBezTo>
                    <a:cubicBezTo>
                      <a:pt x="176" y="105"/>
                      <a:pt x="169" y="98"/>
                      <a:pt x="160" y="98"/>
                    </a:cubicBezTo>
                    <a:cubicBezTo>
                      <a:pt x="157" y="98"/>
                      <a:pt x="155" y="99"/>
                      <a:pt x="152" y="100"/>
                    </a:cubicBezTo>
                    <a:cubicBezTo>
                      <a:pt x="90" y="34"/>
                      <a:pt x="90" y="34"/>
                      <a:pt x="90" y="34"/>
                    </a:cubicBezTo>
                    <a:cubicBezTo>
                      <a:pt x="91" y="32"/>
                      <a:pt x="91" y="32"/>
                      <a:pt x="91" y="32"/>
                    </a:cubicBezTo>
                    <a:cubicBezTo>
                      <a:pt x="98" y="25"/>
                      <a:pt x="98" y="14"/>
                      <a:pt x="91" y="7"/>
                    </a:cubicBezTo>
                    <a:cubicBezTo>
                      <a:pt x="84" y="0"/>
                      <a:pt x="73" y="0"/>
                      <a:pt x="66" y="7"/>
                    </a:cubicBezTo>
                    <a:cubicBezTo>
                      <a:pt x="51" y="21"/>
                      <a:pt x="51" y="21"/>
                      <a:pt x="51" y="21"/>
                    </a:cubicBezTo>
                    <a:cubicBezTo>
                      <a:pt x="46" y="19"/>
                      <a:pt x="40" y="18"/>
                      <a:pt x="34" y="18"/>
                    </a:cubicBezTo>
                    <a:cubicBezTo>
                      <a:pt x="22" y="18"/>
                      <a:pt x="10" y="23"/>
                      <a:pt x="1" y="31"/>
                    </a:cubicBezTo>
                    <a:cubicBezTo>
                      <a:pt x="0" y="33"/>
                      <a:pt x="0" y="35"/>
                      <a:pt x="1" y="37"/>
                    </a:cubicBezTo>
                    <a:cubicBezTo>
                      <a:pt x="61" y="97"/>
                      <a:pt x="61" y="97"/>
                      <a:pt x="61" y="97"/>
                    </a:cubicBezTo>
                    <a:cubicBezTo>
                      <a:pt x="62" y="97"/>
                      <a:pt x="63" y="98"/>
                      <a:pt x="64" y="98"/>
                    </a:cubicBezTo>
                    <a:cubicBezTo>
                      <a:pt x="65" y="98"/>
                      <a:pt x="66" y="97"/>
                      <a:pt x="67" y="97"/>
                    </a:cubicBezTo>
                    <a:cubicBezTo>
                      <a:pt x="80" y="83"/>
                      <a:pt x="84" y="63"/>
                      <a:pt x="77" y="47"/>
                    </a:cubicBezTo>
                    <a:cubicBezTo>
                      <a:pt x="84" y="39"/>
                      <a:pt x="84" y="39"/>
                      <a:pt x="84" y="39"/>
                    </a:cubicBezTo>
                    <a:cubicBezTo>
                      <a:pt x="146" y="106"/>
                      <a:pt x="146" y="106"/>
                      <a:pt x="146" y="106"/>
                    </a:cubicBezTo>
                    <a:cubicBezTo>
                      <a:pt x="145" y="108"/>
                      <a:pt x="144" y="111"/>
                      <a:pt x="144" y="114"/>
                    </a:cubicBezTo>
                    <a:cubicBezTo>
                      <a:pt x="144" y="117"/>
                      <a:pt x="145" y="120"/>
                      <a:pt x="146" y="122"/>
                    </a:cubicBezTo>
                    <a:cubicBezTo>
                      <a:pt x="126" y="142"/>
                      <a:pt x="126" y="142"/>
                      <a:pt x="126" y="142"/>
                    </a:cubicBezTo>
                    <a:cubicBezTo>
                      <a:pt x="122" y="140"/>
                      <a:pt x="117" y="138"/>
                      <a:pt x="112" y="138"/>
                    </a:cubicBezTo>
                    <a:cubicBezTo>
                      <a:pt x="99" y="138"/>
                      <a:pt x="88" y="149"/>
                      <a:pt x="88" y="162"/>
                    </a:cubicBezTo>
                    <a:cubicBezTo>
                      <a:pt x="52" y="162"/>
                      <a:pt x="52" y="162"/>
                      <a:pt x="52" y="162"/>
                    </a:cubicBezTo>
                    <a:cubicBezTo>
                      <a:pt x="41" y="162"/>
                      <a:pt x="32" y="171"/>
                      <a:pt x="32" y="182"/>
                    </a:cubicBezTo>
                    <a:cubicBezTo>
                      <a:pt x="32" y="190"/>
                      <a:pt x="32" y="190"/>
                      <a:pt x="32" y="190"/>
                    </a:cubicBezTo>
                    <a:cubicBezTo>
                      <a:pt x="32" y="192"/>
                      <a:pt x="34" y="194"/>
                      <a:pt x="36" y="194"/>
                    </a:cubicBezTo>
                    <a:cubicBezTo>
                      <a:pt x="156" y="194"/>
                      <a:pt x="156" y="194"/>
                      <a:pt x="156" y="194"/>
                    </a:cubicBezTo>
                    <a:cubicBezTo>
                      <a:pt x="158" y="194"/>
                      <a:pt x="160" y="192"/>
                      <a:pt x="160" y="190"/>
                    </a:cubicBezTo>
                    <a:cubicBezTo>
                      <a:pt x="160" y="182"/>
                      <a:pt x="160" y="182"/>
                      <a:pt x="160" y="182"/>
                    </a:cubicBezTo>
                    <a:cubicBezTo>
                      <a:pt x="160" y="171"/>
                      <a:pt x="151" y="162"/>
                      <a:pt x="140" y="162"/>
                    </a:cubicBezTo>
                    <a:cubicBezTo>
                      <a:pt x="136" y="162"/>
                      <a:pt x="136" y="162"/>
                      <a:pt x="136" y="162"/>
                    </a:cubicBezTo>
                    <a:cubicBezTo>
                      <a:pt x="136" y="157"/>
                      <a:pt x="134" y="152"/>
                      <a:pt x="132" y="148"/>
                    </a:cubicBezTo>
                    <a:cubicBezTo>
                      <a:pt x="152" y="128"/>
                      <a:pt x="152" y="128"/>
                      <a:pt x="152" y="128"/>
                    </a:cubicBezTo>
                    <a:cubicBezTo>
                      <a:pt x="154" y="129"/>
                      <a:pt x="157" y="130"/>
                      <a:pt x="160" y="130"/>
                    </a:cubicBezTo>
                    <a:close/>
                    <a:moveTo>
                      <a:pt x="55" y="48"/>
                    </a:moveTo>
                    <a:cubicBezTo>
                      <a:pt x="55" y="49"/>
                      <a:pt x="53" y="50"/>
                      <a:pt x="52" y="50"/>
                    </a:cubicBezTo>
                    <a:cubicBezTo>
                      <a:pt x="51" y="50"/>
                      <a:pt x="50" y="49"/>
                      <a:pt x="50" y="48"/>
                    </a:cubicBezTo>
                    <a:cubicBezTo>
                      <a:pt x="45" y="43"/>
                      <a:pt x="38" y="41"/>
                      <a:pt x="31" y="42"/>
                    </a:cubicBezTo>
                    <a:cubicBezTo>
                      <a:pt x="29" y="42"/>
                      <a:pt x="27" y="41"/>
                      <a:pt x="27" y="39"/>
                    </a:cubicBezTo>
                    <a:cubicBezTo>
                      <a:pt x="26" y="36"/>
                      <a:pt x="28" y="34"/>
                      <a:pt x="30" y="34"/>
                    </a:cubicBezTo>
                    <a:cubicBezTo>
                      <a:pt x="31" y="34"/>
                      <a:pt x="33" y="34"/>
                      <a:pt x="34" y="34"/>
                    </a:cubicBezTo>
                    <a:cubicBezTo>
                      <a:pt x="42" y="34"/>
                      <a:pt x="50" y="37"/>
                      <a:pt x="55" y="43"/>
                    </a:cubicBezTo>
                    <a:cubicBezTo>
                      <a:pt x="57" y="44"/>
                      <a:pt x="57" y="47"/>
                      <a:pt x="55" y="4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lvl="0" algn="ctr">
                  <a:buClrTx/>
                  <a:buSzTx/>
                  <a:buFontTx/>
                </a:pPr>
                <a:endParaRPr lang="zh-CN" altLang="en-US" sz="2000" b="1">
                  <a:solidFill>
                    <a:schemeClr val="tx1"/>
                  </a:solidFill>
                  <a:cs typeface="宋体" panose="02010600030101010101" pitchFamily="2" charset="-122"/>
                  <a:sym typeface="+mn-ea"/>
                </a:endParaRPr>
              </a:p>
            </p:txBody>
          </p:sp>
          <p:sp>
            <p:nvSpPr>
              <p:cNvPr id="49" name="Freeform 24"/>
              <p:cNvSpPr/>
              <p:nvPr>
                <p:custDataLst>
                  <p:tags r:id="rId30"/>
                </p:custDataLst>
              </p:nvPr>
            </p:nvSpPr>
            <p:spPr bwMode="auto">
              <a:xfrm>
                <a:off x="1935163" y="690563"/>
                <a:ext cx="98425" cy="93663"/>
              </a:xfrm>
              <a:custGeom>
                <a:avLst/>
                <a:gdLst>
                  <a:gd name="T0" fmla="*/ 4 w 35"/>
                  <a:gd name="T1" fmla="*/ 0 h 33"/>
                  <a:gd name="T2" fmla="*/ 9 w 35"/>
                  <a:gd name="T3" fmla="*/ 26 h 33"/>
                  <a:gd name="T4" fmla="*/ 25 w 35"/>
                  <a:gd name="T5" fmla="*/ 33 h 33"/>
                  <a:gd name="T6" fmla="*/ 35 w 35"/>
                  <a:gd name="T7" fmla="*/ 31 h 33"/>
                  <a:gd name="T8" fmla="*/ 4 w 35"/>
                  <a:gd name="T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33">
                    <a:moveTo>
                      <a:pt x="4" y="0"/>
                    </a:moveTo>
                    <a:cubicBezTo>
                      <a:pt x="0" y="9"/>
                      <a:pt x="2" y="19"/>
                      <a:pt x="9" y="26"/>
                    </a:cubicBezTo>
                    <a:cubicBezTo>
                      <a:pt x="13" y="31"/>
                      <a:pt x="19" y="33"/>
                      <a:pt x="25" y="33"/>
                    </a:cubicBezTo>
                    <a:cubicBezTo>
                      <a:pt x="28" y="33"/>
                      <a:pt x="32" y="32"/>
                      <a:pt x="35" y="31"/>
                    </a:cubicBezTo>
                    <a:lnTo>
                      <a:pt x="4" y="0"/>
                    </a:lnTo>
                    <a:close/>
                  </a:path>
                </a:pathLst>
              </a:custGeom>
              <a:gradFill>
                <a:gsLst>
                  <a:gs pos="0">
                    <a:srgbClr val="93BFC8"/>
                  </a:gs>
                  <a:gs pos="100000">
                    <a:srgbClr val="5B9FAB"/>
                  </a:gs>
                </a:gsLst>
                <a:lin ang="16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lvl="0" algn="ctr">
                  <a:buClrTx/>
                  <a:buSzTx/>
                  <a:buFontTx/>
                </a:pPr>
                <a:endParaRPr lang="zh-CN" altLang="en-US" sz="2000" b="1">
                  <a:solidFill>
                    <a:schemeClr val="tx1"/>
                  </a:solidFill>
                  <a:cs typeface="宋体" panose="02010600030101010101" pitchFamily="2" charset="-122"/>
                  <a:sym typeface="+mn-ea"/>
                </a:endParaRPr>
              </a:p>
            </p:txBody>
          </p:sp>
        </p:grpSp>
      </p:grpSp>
      <p:grpSp>
        <p:nvGrpSpPr>
          <p:cNvPr id="24" name="组合 23"/>
          <p:cNvGrpSpPr/>
          <p:nvPr>
            <p:custDataLst>
              <p:tags r:id="rId2"/>
            </p:custDataLst>
          </p:nvPr>
        </p:nvGrpSpPr>
        <p:grpSpPr>
          <a:xfrm>
            <a:off x="3423443" y="2282349"/>
            <a:ext cx="2161651" cy="1920309"/>
            <a:chOff x="2983414" y="1347614"/>
            <a:chExt cx="1439180" cy="1278500"/>
          </a:xfrm>
        </p:grpSpPr>
        <p:sp>
          <p:nvSpPr>
            <p:cNvPr id="39" name="椭圆 38"/>
            <p:cNvSpPr/>
            <p:nvPr>
              <p:custDataLst>
                <p:tags r:id="rId23"/>
              </p:custDataLst>
            </p:nvPr>
          </p:nvSpPr>
          <p:spPr>
            <a:xfrm>
              <a:off x="3144094" y="1347614"/>
              <a:ext cx="1278500" cy="1278500"/>
            </a:xfrm>
            <a:prstGeom prst="ellipse">
              <a:avLst/>
            </a:prstGeom>
            <a:gradFill>
              <a:gsLst>
                <a:gs pos="0">
                  <a:srgbClr val="93BFC8"/>
                </a:gs>
                <a:gs pos="100000">
                  <a:srgbClr val="5B9FAB"/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 sz="2000" b="1">
                <a:solidFill>
                  <a:schemeClr val="tx1"/>
                </a:solidFill>
                <a:cs typeface="宋体" panose="02010600030101010101" pitchFamily="2" charset="-122"/>
                <a:sym typeface="+mn-ea"/>
              </a:endParaRPr>
            </a:p>
          </p:txBody>
        </p:sp>
        <p:grpSp>
          <p:nvGrpSpPr>
            <p:cNvPr id="40" name="组合 39"/>
            <p:cNvGrpSpPr/>
            <p:nvPr/>
          </p:nvGrpSpPr>
          <p:grpSpPr>
            <a:xfrm>
              <a:off x="2983414" y="1347614"/>
              <a:ext cx="1048122" cy="891663"/>
              <a:chOff x="2983414" y="1347614"/>
              <a:chExt cx="1048122" cy="891663"/>
            </a:xfrm>
          </p:grpSpPr>
          <p:sp>
            <p:nvSpPr>
              <p:cNvPr id="41" name="椭圆 40"/>
              <p:cNvSpPr/>
              <p:nvPr>
                <p:custDataLst>
                  <p:tags r:id="rId24"/>
                </p:custDataLst>
              </p:nvPr>
            </p:nvSpPr>
            <p:spPr>
              <a:xfrm>
                <a:off x="2983414" y="1347614"/>
                <a:ext cx="432048" cy="432048"/>
              </a:xfrm>
              <a:prstGeom prst="ellipse">
                <a:avLst/>
              </a:prstGeom>
              <a:gradFill>
                <a:gsLst>
                  <a:gs pos="0">
                    <a:srgbClr val="93BFC8"/>
                  </a:gs>
                  <a:gs pos="100000">
                    <a:srgbClr val="5B9FAB"/>
                  </a:gs>
                </a:gsLst>
                <a:lin ang="16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numCol="1" spcCol="0" rtlCol="0" fromWordArt="0" anchor="ctr" anchorCtr="0" forceAA="0" compatLnSpc="1">
                <a:noAutofit/>
              </a:bodyPr>
              <a:lstStyle/>
              <a:p>
                <a:pPr lvl="0" algn="ctr">
                  <a:buClrTx/>
                  <a:buSzTx/>
                  <a:buFontTx/>
                </a:pPr>
                <a:r>
                  <a:rPr lang="zh-CN" altLang="en-US" sz="2000" b="1">
                    <a:solidFill>
                      <a:schemeClr val="tx1"/>
                    </a:solidFill>
                    <a:cs typeface="宋体" panose="02010600030101010101" pitchFamily="2" charset="-122"/>
                    <a:sym typeface="+mn-ea"/>
                  </a:rPr>
                  <a:t>B</a:t>
                </a:r>
              </a:p>
            </p:txBody>
          </p:sp>
          <p:grpSp>
            <p:nvGrpSpPr>
              <p:cNvPr id="42" name="组合 41"/>
              <p:cNvGrpSpPr/>
              <p:nvPr/>
            </p:nvGrpSpPr>
            <p:grpSpPr>
              <a:xfrm>
                <a:off x="3604498" y="1696352"/>
                <a:ext cx="427038" cy="542925"/>
                <a:chOff x="3290888" y="533400"/>
                <a:chExt cx="427038" cy="542925"/>
              </a:xfrm>
            </p:grpSpPr>
            <p:sp>
              <p:nvSpPr>
                <p:cNvPr id="43" name="Freeform 25"/>
                <p:cNvSpPr/>
                <p:nvPr>
                  <p:custDataLst>
                    <p:tags r:id="rId25"/>
                  </p:custDataLst>
                </p:nvPr>
              </p:nvSpPr>
              <p:spPr bwMode="auto">
                <a:xfrm>
                  <a:off x="3290888" y="533400"/>
                  <a:ext cx="427038" cy="542925"/>
                </a:xfrm>
                <a:custGeom>
                  <a:avLst/>
                  <a:gdLst>
                    <a:gd name="T0" fmla="*/ 108 w 152"/>
                    <a:gd name="T1" fmla="*/ 161 h 193"/>
                    <a:gd name="T2" fmla="*/ 68 w 152"/>
                    <a:gd name="T3" fmla="*/ 161 h 193"/>
                    <a:gd name="T4" fmla="*/ 68 w 152"/>
                    <a:gd name="T5" fmla="*/ 145 h 193"/>
                    <a:gd name="T6" fmla="*/ 121 w 152"/>
                    <a:gd name="T7" fmla="*/ 122 h 193"/>
                    <a:gd name="T8" fmla="*/ 130 w 152"/>
                    <a:gd name="T9" fmla="*/ 19 h 193"/>
                    <a:gd name="T10" fmla="*/ 130 w 152"/>
                    <a:gd name="T11" fmla="*/ 18 h 193"/>
                    <a:gd name="T12" fmla="*/ 130 w 152"/>
                    <a:gd name="T13" fmla="*/ 18 h 193"/>
                    <a:gd name="T14" fmla="*/ 128 w 152"/>
                    <a:gd name="T15" fmla="*/ 14 h 193"/>
                    <a:gd name="T16" fmla="*/ 130 w 152"/>
                    <a:gd name="T17" fmla="*/ 10 h 193"/>
                    <a:gd name="T18" fmla="*/ 137 w 152"/>
                    <a:gd name="T19" fmla="*/ 10 h 193"/>
                    <a:gd name="T20" fmla="*/ 143 w 152"/>
                    <a:gd name="T21" fmla="*/ 10 h 193"/>
                    <a:gd name="T22" fmla="*/ 143 w 152"/>
                    <a:gd name="T23" fmla="*/ 5 h 193"/>
                    <a:gd name="T24" fmla="*/ 124 w 152"/>
                    <a:gd name="T25" fmla="*/ 5 h 193"/>
                    <a:gd name="T26" fmla="*/ 120 w 152"/>
                    <a:gd name="T27" fmla="*/ 14 h 193"/>
                    <a:gd name="T28" fmla="*/ 124 w 152"/>
                    <a:gd name="T29" fmla="*/ 23 h 193"/>
                    <a:gd name="T30" fmla="*/ 124 w 152"/>
                    <a:gd name="T31" fmla="*/ 23 h 193"/>
                    <a:gd name="T32" fmla="*/ 115 w 152"/>
                    <a:gd name="T33" fmla="*/ 116 h 193"/>
                    <a:gd name="T34" fmla="*/ 23 w 152"/>
                    <a:gd name="T35" fmla="*/ 124 h 193"/>
                    <a:gd name="T36" fmla="*/ 23 w 152"/>
                    <a:gd name="T37" fmla="*/ 124 h 193"/>
                    <a:gd name="T38" fmla="*/ 4 w 152"/>
                    <a:gd name="T39" fmla="*/ 125 h 193"/>
                    <a:gd name="T40" fmla="*/ 0 w 152"/>
                    <a:gd name="T41" fmla="*/ 134 h 193"/>
                    <a:gd name="T42" fmla="*/ 4 w 152"/>
                    <a:gd name="T43" fmla="*/ 144 h 193"/>
                    <a:gd name="T44" fmla="*/ 7 w 152"/>
                    <a:gd name="T45" fmla="*/ 145 h 193"/>
                    <a:gd name="T46" fmla="*/ 10 w 152"/>
                    <a:gd name="T47" fmla="*/ 144 h 193"/>
                    <a:gd name="T48" fmla="*/ 10 w 152"/>
                    <a:gd name="T49" fmla="*/ 138 h 193"/>
                    <a:gd name="T50" fmla="*/ 8 w 152"/>
                    <a:gd name="T51" fmla="*/ 134 h 193"/>
                    <a:gd name="T52" fmla="*/ 10 w 152"/>
                    <a:gd name="T53" fmla="*/ 130 h 193"/>
                    <a:gd name="T54" fmla="*/ 18 w 152"/>
                    <a:gd name="T55" fmla="*/ 130 h 193"/>
                    <a:gd name="T56" fmla="*/ 18 w 152"/>
                    <a:gd name="T57" fmla="*/ 131 h 193"/>
                    <a:gd name="T58" fmla="*/ 18 w 152"/>
                    <a:gd name="T59" fmla="*/ 131 h 193"/>
                    <a:gd name="T60" fmla="*/ 60 w 152"/>
                    <a:gd name="T61" fmla="*/ 145 h 193"/>
                    <a:gd name="T62" fmla="*/ 60 w 152"/>
                    <a:gd name="T63" fmla="*/ 161 h 193"/>
                    <a:gd name="T64" fmla="*/ 20 w 152"/>
                    <a:gd name="T65" fmla="*/ 161 h 193"/>
                    <a:gd name="T66" fmla="*/ 0 w 152"/>
                    <a:gd name="T67" fmla="*/ 181 h 193"/>
                    <a:gd name="T68" fmla="*/ 0 w 152"/>
                    <a:gd name="T69" fmla="*/ 189 h 193"/>
                    <a:gd name="T70" fmla="*/ 4 w 152"/>
                    <a:gd name="T71" fmla="*/ 193 h 193"/>
                    <a:gd name="T72" fmla="*/ 124 w 152"/>
                    <a:gd name="T73" fmla="*/ 193 h 193"/>
                    <a:gd name="T74" fmla="*/ 128 w 152"/>
                    <a:gd name="T75" fmla="*/ 189 h 193"/>
                    <a:gd name="T76" fmla="*/ 128 w 152"/>
                    <a:gd name="T77" fmla="*/ 181 h 193"/>
                    <a:gd name="T78" fmla="*/ 108 w 152"/>
                    <a:gd name="T79" fmla="*/ 161 h 1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152" h="193">
                      <a:moveTo>
                        <a:pt x="108" y="161"/>
                      </a:moveTo>
                      <a:cubicBezTo>
                        <a:pt x="68" y="161"/>
                        <a:pt x="68" y="161"/>
                        <a:pt x="68" y="161"/>
                      </a:cubicBezTo>
                      <a:cubicBezTo>
                        <a:pt x="68" y="145"/>
                        <a:pt x="68" y="145"/>
                        <a:pt x="68" y="145"/>
                      </a:cubicBezTo>
                      <a:cubicBezTo>
                        <a:pt x="88" y="144"/>
                        <a:pt x="107" y="136"/>
                        <a:pt x="121" y="122"/>
                      </a:cubicBezTo>
                      <a:cubicBezTo>
                        <a:pt x="148" y="94"/>
                        <a:pt x="152" y="50"/>
                        <a:pt x="130" y="19"/>
                      </a:cubicBezTo>
                      <a:cubicBezTo>
                        <a:pt x="130" y="18"/>
                        <a:pt x="130" y="18"/>
                        <a:pt x="130" y="18"/>
                      </a:cubicBezTo>
                      <a:cubicBezTo>
                        <a:pt x="130" y="18"/>
                        <a:pt x="130" y="18"/>
                        <a:pt x="130" y="18"/>
                      </a:cubicBezTo>
                      <a:cubicBezTo>
                        <a:pt x="129" y="17"/>
                        <a:pt x="128" y="16"/>
                        <a:pt x="128" y="14"/>
                      </a:cubicBezTo>
                      <a:cubicBezTo>
                        <a:pt x="128" y="13"/>
                        <a:pt x="129" y="11"/>
                        <a:pt x="130" y="10"/>
                      </a:cubicBezTo>
                      <a:cubicBezTo>
                        <a:pt x="132" y="8"/>
                        <a:pt x="135" y="8"/>
                        <a:pt x="137" y="10"/>
                      </a:cubicBezTo>
                      <a:cubicBezTo>
                        <a:pt x="139" y="12"/>
                        <a:pt x="141" y="12"/>
                        <a:pt x="143" y="10"/>
                      </a:cubicBezTo>
                      <a:cubicBezTo>
                        <a:pt x="144" y="9"/>
                        <a:pt x="144" y="6"/>
                        <a:pt x="143" y="5"/>
                      </a:cubicBezTo>
                      <a:cubicBezTo>
                        <a:pt x="138" y="0"/>
                        <a:pt x="129" y="0"/>
                        <a:pt x="124" y="5"/>
                      </a:cubicBezTo>
                      <a:cubicBezTo>
                        <a:pt x="121" y="7"/>
                        <a:pt x="120" y="11"/>
                        <a:pt x="120" y="14"/>
                      </a:cubicBezTo>
                      <a:cubicBezTo>
                        <a:pt x="120" y="18"/>
                        <a:pt x="121" y="21"/>
                        <a:pt x="124" y="23"/>
                      </a:cubicBezTo>
                      <a:cubicBezTo>
                        <a:pt x="124" y="23"/>
                        <a:pt x="124" y="23"/>
                        <a:pt x="124" y="23"/>
                      </a:cubicBezTo>
                      <a:cubicBezTo>
                        <a:pt x="143" y="52"/>
                        <a:pt x="140" y="92"/>
                        <a:pt x="115" y="116"/>
                      </a:cubicBezTo>
                      <a:cubicBezTo>
                        <a:pt x="91" y="140"/>
                        <a:pt x="51" y="144"/>
                        <a:pt x="23" y="124"/>
                      </a:cubicBezTo>
                      <a:cubicBezTo>
                        <a:pt x="23" y="124"/>
                        <a:pt x="23" y="124"/>
                        <a:pt x="23" y="124"/>
                      </a:cubicBezTo>
                      <a:cubicBezTo>
                        <a:pt x="17" y="120"/>
                        <a:pt x="9" y="120"/>
                        <a:pt x="4" y="125"/>
                      </a:cubicBezTo>
                      <a:cubicBezTo>
                        <a:pt x="2" y="127"/>
                        <a:pt x="0" y="131"/>
                        <a:pt x="0" y="134"/>
                      </a:cubicBezTo>
                      <a:cubicBezTo>
                        <a:pt x="0" y="138"/>
                        <a:pt x="2" y="141"/>
                        <a:pt x="4" y="144"/>
                      </a:cubicBezTo>
                      <a:cubicBezTo>
                        <a:pt x="5" y="144"/>
                        <a:pt x="6" y="145"/>
                        <a:pt x="7" y="145"/>
                      </a:cubicBezTo>
                      <a:cubicBezTo>
                        <a:pt x="8" y="145"/>
                        <a:pt x="9" y="144"/>
                        <a:pt x="10" y="144"/>
                      </a:cubicBezTo>
                      <a:cubicBezTo>
                        <a:pt x="11" y="142"/>
                        <a:pt x="11" y="140"/>
                        <a:pt x="10" y="138"/>
                      </a:cubicBezTo>
                      <a:cubicBezTo>
                        <a:pt x="9" y="137"/>
                        <a:pt x="8" y="136"/>
                        <a:pt x="8" y="134"/>
                      </a:cubicBezTo>
                      <a:cubicBezTo>
                        <a:pt x="8" y="133"/>
                        <a:pt x="9" y="131"/>
                        <a:pt x="10" y="130"/>
                      </a:cubicBezTo>
                      <a:cubicBezTo>
                        <a:pt x="12" y="128"/>
                        <a:pt x="15" y="128"/>
                        <a:pt x="18" y="130"/>
                      </a:cubicBezTo>
                      <a:cubicBezTo>
                        <a:pt x="18" y="131"/>
                        <a:pt x="18" y="131"/>
                        <a:pt x="18" y="131"/>
                      </a:cubicBezTo>
                      <a:cubicBezTo>
                        <a:pt x="18" y="131"/>
                        <a:pt x="18" y="131"/>
                        <a:pt x="18" y="131"/>
                      </a:cubicBezTo>
                      <a:cubicBezTo>
                        <a:pt x="31" y="140"/>
                        <a:pt x="45" y="144"/>
                        <a:pt x="60" y="145"/>
                      </a:cubicBezTo>
                      <a:cubicBezTo>
                        <a:pt x="60" y="161"/>
                        <a:pt x="60" y="161"/>
                        <a:pt x="60" y="161"/>
                      </a:cubicBezTo>
                      <a:cubicBezTo>
                        <a:pt x="20" y="161"/>
                        <a:pt x="20" y="161"/>
                        <a:pt x="20" y="161"/>
                      </a:cubicBezTo>
                      <a:cubicBezTo>
                        <a:pt x="9" y="161"/>
                        <a:pt x="0" y="170"/>
                        <a:pt x="0" y="181"/>
                      </a:cubicBezTo>
                      <a:cubicBezTo>
                        <a:pt x="0" y="189"/>
                        <a:pt x="0" y="189"/>
                        <a:pt x="0" y="189"/>
                      </a:cubicBezTo>
                      <a:cubicBezTo>
                        <a:pt x="0" y="191"/>
                        <a:pt x="2" y="193"/>
                        <a:pt x="4" y="193"/>
                      </a:cubicBezTo>
                      <a:cubicBezTo>
                        <a:pt x="124" y="193"/>
                        <a:pt x="124" y="193"/>
                        <a:pt x="124" y="193"/>
                      </a:cubicBezTo>
                      <a:cubicBezTo>
                        <a:pt x="127" y="193"/>
                        <a:pt x="128" y="191"/>
                        <a:pt x="128" y="189"/>
                      </a:cubicBezTo>
                      <a:cubicBezTo>
                        <a:pt x="128" y="181"/>
                        <a:pt x="128" y="181"/>
                        <a:pt x="128" y="181"/>
                      </a:cubicBezTo>
                      <a:cubicBezTo>
                        <a:pt x="128" y="170"/>
                        <a:pt x="119" y="161"/>
                        <a:pt x="108" y="16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lvl="0" algn="ctr">
                    <a:buClrTx/>
                    <a:buSzTx/>
                    <a:buFontTx/>
                  </a:pPr>
                  <a:endParaRPr lang="zh-CN" altLang="en-US" sz="2000" b="1">
                    <a:solidFill>
                      <a:schemeClr val="tx1"/>
                    </a:solidFill>
                    <a:cs typeface="宋体" panose="02010600030101010101" pitchFamily="2" charset="-122"/>
                    <a:sym typeface="+mn-ea"/>
                  </a:endParaRPr>
                </a:p>
              </p:txBody>
            </p:sp>
            <p:sp>
              <p:nvSpPr>
                <p:cNvPr id="44" name="Freeform 26"/>
                <p:cNvSpPr>
                  <a:spLocks noEditPoints="1"/>
                </p:cNvSpPr>
                <p:nvPr>
                  <p:custDataLst>
                    <p:tags r:id="rId26"/>
                  </p:custDataLst>
                </p:nvPr>
              </p:nvSpPr>
              <p:spPr bwMode="auto">
                <a:xfrm>
                  <a:off x="3290888" y="536575"/>
                  <a:ext cx="358775" cy="357188"/>
                </a:xfrm>
                <a:custGeom>
                  <a:avLst/>
                  <a:gdLst>
                    <a:gd name="T0" fmla="*/ 64 w 128"/>
                    <a:gd name="T1" fmla="*/ 127 h 127"/>
                    <a:gd name="T2" fmla="*/ 128 w 128"/>
                    <a:gd name="T3" fmla="*/ 64 h 127"/>
                    <a:gd name="T4" fmla="*/ 64 w 128"/>
                    <a:gd name="T5" fmla="*/ 0 h 127"/>
                    <a:gd name="T6" fmla="*/ 0 w 128"/>
                    <a:gd name="T7" fmla="*/ 64 h 127"/>
                    <a:gd name="T8" fmla="*/ 64 w 128"/>
                    <a:gd name="T9" fmla="*/ 127 h 127"/>
                    <a:gd name="T10" fmla="*/ 64 w 128"/>
                    <a:gd name="T11" fmla="*/ 24 h 127"/>
                    <a:gd name="T12" fmla="*/ 68 w 128"/>
                    <a:gd name="T13" fmla="*/ 28 h 127"/>
                    <a:gd name="T14" fmla="*/ 64 w 128"/>
                    <a:gd name="T15" fmla="*/ 32 h 127"/>
                    <a:gd name="T16" fmla="*/ 28 w 128"/>
                    <a:gd name="T17" fmla="*/ 68 h 127"/>
                    <a:gd name="T18" fmla="*/ 24 w 128"/>
                    <a:gd name="T19" fmla="*/ 72 h 127"/>
                    <a:gd name="T20" fmla="*/ 20 w 128"/>
                    <a:gd name="T21" fmla="*/ 68 h 127"/>
                    <a:gd name="T22" fmla="*/ 64 w 128"/>
                    <a:gd name="T23" fmla="*/ 24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28" h="127">
                      <a:moveTo>
                        <a:pt x="64" y="127"/>
                      </a:moveTo>
                      <a:cubicBezTo>
                        <a:pt x="99" y="127"/>
                        <a:pt x="128" y="99"/>
                        <a:pt x="128" y="64"/>
                      </a:cubicBezTo>
                      <a:cubicBezTo>
                        <a:pt x="128" y="29"/>
                        <a:pt x="99" y="0"/>
                        <a:pt x="64" y="0"/>
                      </a:cubicBezTo>
                      <a:cubicBezTo>
                        <a:pt x="29" y="0"/>
                        <a:pt x="0" y="29"/>
                        <a:pt x="0" y="64"/>
                      </a:cubicBezTo>
                      <a:cubicBezTo>
                        <a:pt x="0" y="99"/>
                        <a:pt x="29" y="127"/>
                        <a:pt x="64" y="127"/>
                      </a:cubicBezTo>
                      <a:close/>
                      <a:moveTo>
                        <a:pt x="64" y="24"/>
                      </a:moveTo>
                      <a:cubicBezTo>
                        <a:pt x="66" y="24"/>
                        <a:pt x="68" y="26"/>
                        <a:pt x="68" y="28"/>
                      </a:cubicBezTo>
                      <a:cubicBezTo>
                        <a:pt x="68" y="30"/>
                        <a:pt x="66" y="32"/>
                        <a:pt x="64" y="32"/>
                      </a:cubicBezTo>
                      <a:cubicBezTo>
                        <a:pt x="44" y="32"/>
                        <a:pt x="28" y="48"/>
                        <a:pt x="28" y="68"/>
                      </a:cubicBezTo>
                      <a:cubicBezTo>
                        <a:pt x="28" y="70"/>
                        <a:pt x="27" y="72"/>
                        <a:pt x="24" y="72"/>
                      </a:cubicBezTo>
                      <a:cubicBezTo>
                        <a:pt x="22" y="72"/>
                        <a:pt x="20" y="70"/>
                        <a:pt x="20" y="68"/>
                      </a:cubicBezTo>
                      <a:cubicBezTo>
                        <a:pt x="20" y="44"/>
                        <a:pt x="40" y="24"/>
                        <a:pt x="64" y="2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lvl="0" algn="ctr">
                    <a:buClrTx/>
                    <a:buSzTx/>
                    <a:buFontTx/>
                  </a:pPr>
                  <a:endParaRPr lang="zh-CN" altLang="en-US" sz="2000" b="1">
                    <a:solidFill>
                      <a:schemeClr val="tx1"/>
                    </a:solidFill>
                    <a:cs typeface="宋体" panose="02010600030101010101" pitchFamily="2" charset="-122"/>
                    <a:sym typeface="+mn-ea"/>
                  </a:endParaRPr>
                </a:p>
              </p:txBody>
            </p:sp>
          </p:grpSp>
        </p:grpSp>
      </p:grpSp>
      <p:grpSp>
        <p:nvGrpSpPr>
          <p:cNvPr id="25" name="组合 24"/>
          <p:cNvGrpSpPr/>
          <p:nvPr>
            <p:custDataLst>
              <p:tags r:id="rId3"/>
            </p:custDataLst>
          </p:nvPr>
        </p:nvGrpSpPr>
        <p:grpSpPr>
          <a:xfrm>
            <a:off x="6115783" y="2282349"/>
            <a:ext cx="2161651" cy="1920309"/>
            <a:chOff x="4775916" y="1347614"/>
            <a:chExt cx="1439180" cy="1278500"/>
          </a:xfrm>
        </p:grpSpPr>
        <p:sp>
          <p:nvSpPr>
            <p:cNvPr id="36" name="椭圆 35"/>
            <p:cNvSpPr/>
            <p:nvPr>
              <p:custDataLst>
                <p:tags r:id="rId20"/>
              </p:custDataLst>
            </p:nvPr>
          </p:nvSpPr>
          <p:spPr>
            <a:xfrm>
              <a:off x="4936596" y="1347614"/>
              <a:ext cx="1278500" cy="1278500"/>
            </a:xfrm>
            <a:prstGeom prst="ellipse">
              <a:avLst/>
            </a:prstGeom>
            <a:gradFill>
              <a:gsLst>
                <a:gs pos="0">
                  <a:srgbClr val="93BFC8"/>
                </a:gs>
                <a:gs pos="100000">
                  <a:srgbClr val="5B9FAB"/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 sz="2000" b="1">
                <a:solidFill>
                  <a:schemeClr val="tx1"/>
                </a:solidFill>
                <a:cs typeface="宋体" panose="02010600030101010101" pitchFamily="2" charset="-122"/>
                <a:sym typeface="+mn-ea"/>
              </a:endParaRPr>
            </a:p>
          </p:txBody>
        </p:sp>
        <p:sp>
          <p:nvSpPr>
            <p:cNvPr id="37" name="椭圆 36"/>
            <p:cNvSpPr/>
            <p:nvPr>
              <p:custDataLst>
                <p:tags r:id="rId21"/>
              </p:custDataLst>
            </p:nvPr>
          </p:nvSpPr>
          <p:spPr>
            <a:xfrm>
              <a:off x="4775916" y="1347614"/>
              <a:ext cx="432048" cy="432048"/>
            </a:xfrm>
            <a:prstGeom prst="ellipse">
              <a:avLst/>
            </a:prstGeom>
            <a:gradFill>
              <a:gsLst>
                <a:gs pos="0">
                  <a:srgbClr val="93BFC8"/>
                </a:gs>
                <a:gs pos="100000">
                  <a:srgbClr val="5B9FAB"/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r>
                <a:rPr lang="zh-CN" altLang="en-US" sz="2000" b="1">
                  <a:solidFill>
                    <a:schemeClr val="tx1"/>
                  </a:solidFill>
                  <a:cs typeface="宋体" panose="02010600030101010101" pitchFamily="2" charset="-122"/>
                  <a:sym typeface="+mn-ea"/>
                </a:rPr>
                <a:t>C</a:t>
              </a:r>
            </a:p>
          </p:txBody>
        </p:sp>
        <p:sp>
          <p:nvSpPr>
            <p:cNvPr id="38" name="Freeform 97"/>
            <p:cNvSpPr/>
            <p:nvPr>
              <p:custDataLst>
                <p:tags r:id="rId22"/>
              </p:custDataLst>
            </p:nvPr>
          </p:nvSpPr>
          <p:spPr bwMode="auto">
            <a:xfrm>
              <a:off x="5278454" y="1721031"/>
              <a:ext cx="634975" cy="528835"/>
            </a:xfrm>
            <a:custGeom>
              <a:avLst/>
              <a:gdLst>
                <a:gd name="T0" fmla="*/ 188 w 192"/>
                <a:gd name="T1" fmla="*/ 80 h 160"/>
                <a:gd name="T2" fmla="*/ 164 w 192"/>
                <a:gd name="T3" fmla="*/ 80 h 160"/>
                <a:gd name="T4" fmla="*/ 161 w 192"/>
                <a:gd name="T5" fmla="*/ 82 h 160"/>
                <a:gd name="T6" fmla="*/ 157 w 192"/>
                <a:gd name="T7" fmla="*/ 88 h 160"/>
                <a:gd name="T8" fmla="*/ 152 w 192"/>
                <a:gd name="T9" fmla="*/ 67 h 160"/>
                <a:gd name="T10" fmla="*/ 148 w 192"/>
                <a:gd name="T11" fmla="*/ 64 h 160"/>
                <a:gd name="T12" fmla="*/ 144 w 192"/>
                <a:gd name="T13" fmla="*/ 67 h 160"/>
                <a:gd name="T14" fmla="*/ 134 w 192"/>
                <a:gd name="T15" fmla="*/ 98 h 160"/>
                <a:gd name="T16" fmla="*/ 128 w 192"/>
                <a:gd name="T17" fmla="*/ 51 h 160"/>
                <a:gd name="T18" fmla="*/ 124 w 192"/>
                <a:gd name="T19" fmla="*/ 48 h 160"/>
                <a:gd name="T20" fmla="*/ 120 w 192"/>
                <a:gd name="T21" fmla="*/ 51 h 160"/>
                <a:gd name="T22" fmla="*/ 103 w 192"/>
                <a:gd name="T23" fmla="*/ 127 h 160"/>
                <a:gd name="T24" fmla="*/ 96 w 192"/>
                <a:gd name="T25" fmla="*/ 4 h 160"/>
                <a:gd name="T26" fmla="*/ 92 w 192"/>
                <a:gd name="T27" fmla="*/ 0 h 160"/>
                <a:gd name="T28" fmla="*/ 88 w 192"/>
                <a:gd name="T29" fmla="*/ 3 h 160"/>
                <a:gd name="T30" fmla="*/ 69 w 192"/>
                <a:gd name="T31" fmla="*/ 85 h 160"/>
                <a:gd name="T32" fmla="*/ 64 w 192"/>
                <a:gd name="T33" fmla="*/ 43 h 160"/>
                <a:gd name="T34" fmla="*/ 61 w 192"/>
                <a:gd name="T35" fmla="*/ 40 h 160"/>
                <a:gd name="T36" fmla="*/ 56 w 192"/>
                <a:gd name="T37" fmla="*/ 43 h 160"/>
                <a:gd name="T38" fmla="*/ 45 w 192"/>
                <a:gd name="T39" fmla="*/ 78 h 160"/>
                <a:gd name="T40" fmla="*/ 40 w 192"/>
                <a:gd name="T41" fmla="*/ 59 h 160"/>
                <a:gd name="T42" fmla="*/ 37 w 192"/>
                <a:gd name="T43" fmla="*/ 56 h 160"/>
                <a:gd name="T44" fmla="*/ 33 w 192"/>
                <a:gd name="T45" fmla="*/ 58 h 160"/>
                <a:gd name="T46" fmla="*/ 26 w 192"/>
                <a:gd name="T47" fmla="*/ 72 h 160"/>
                <a:gd name="T48" fmla="*/ 4 w 192"/>
                <a:gd name="T49" fmla="*/ 72 h 160"/>
                <a:gd name="T50" fmla="*/ 0 w 192"/>
                <a:gd name="T51" fmla="*/ 76 h 160"/>
                <a:gd name="T52" fmla="*/ 4 w 192"/>
                <a:gd name="T53" fmla="*/ 80 h 160"/>
                <a:gd name="T54" fmla="*/ 28 w 192"/>
                <a:gd name="T55" fmla="*/ 80 h 160"/>
                <a:gd name="T56" fmla="*/ 32 w 192"/>
                <a:gd name="T57" fmla="*/ 78 h 160"/>
                <a:gd name="T58" fmla="*/ 35 w 192"/>
                <a:gd name="T59" fmla="*/ 71 h 160"/>
                <a:gd name="T60" fmla="*/ 40 w 192"/>
                <a:gd name="T61" fmla="*/ 93 h 160"/>
                <a:gd name="T62" fmla="*/ 44 w 192"/>
                <a:gd name="T63" fmla="*/ 96 h 160"/>
                <a:gd name="T64" fmla="*/ 48 w 192"/>
                <a:gd name="T65" fmla="*/ 93 h 160"/>
                <a:gd name="T66" fmla="*/ 58 w 192"/>
                <a:gd name="T67" fmla="*/ 62 h 160"/>
                <a:gd name="T68" fmla="*/ 64 w 192"/>
                <a:gd name="T69" fmla="*/ 108 h 160"/>
                <a:gd name="T70" fmla="*/ 68 w 192"/>
                <a:gd name="T71" fmla="*/ 112 h 160"/>
                <a:gd name="T72" fmla="*/ 72 w 192"/>
                <a:gd name="T73" fmla="*/ 109 h 160"/>
                <a:gd name="T74" fmla="*/ 90 w 192"/>
                <a:gd name="T75" fmla="*/ 32 h 160"/>
                <a:gd name="T76" fmla="*/ 96 w 192"/>
                <a:gd name="T77" fmla="*/ 156 h 160"/>
                <a:gd name="T78" fmla="*/ 100 w 192"/>
                <a:gd name="T79" fmla="*/ 160 h 160"/>
                <a:gd name="T80" fmla="*/ 100 w 192"/>
                <a:gd name="T81" fmla="*/ 160 h 160"/>
                <a:gd name="T82" fmla="*/ 104 w 192"/>
                <a:gd name="T83" fmla="*/ 157 h 160"/>
                <a:gd name="T84" fmla="*/ 123 w 192"/>
                <a:gd name="T85" fmla="*/ 75 h 160"/>
                <a:gd name="T86" fmla="*/ 128 w 192"/>
                <a:gd name="T87" fmla="*/ 116 h 160"/>
                <a:gd name="T88" fmla="*/ 132 w 192"/>
                <a:gd name="T89" fmla="*/ 120 h 160"/>
                <a:gd name="T90" fmla="*/ 136 w 192"/>
                <a:gd name="T91" fmla="*/ 117 h 160"/>
                <a:gd name="T92" fmla="*/ 148 w 192"/>
                <a:gd name="T93" fmla="*/ 82 h 160"/>
                <a:gd name="T94" fmla="*/ 152 w 192"/>
                <a:gd name="T95" fmla="*/ 101 h 160"/>
                <a:gd name="T96" fmla="*/ 156 w 192"/>
                <a:gd name="T97" fmla="*/ 104 h 160"/>
                <a:gd name="T98" fmla="*/ 160 w 192"/>
                <a:gd name="T99" fmla="*/ 102 h 160"/>
                <a:gd name="T100" fmla="*/ 167 w 192"/>
                <a:gd name="T101" fmla="*/ 88 h 160"/>
                <a:gd name="T102" fmla="*/ 188 w 192"/>
                <a:gd name="T103" fmla="*/ 88 h 160"/>
                <a:gd name="T104" fmla="*/ 192 w 192"/>
                <a:gd name="T105" fmla="*/ 84 h 160"/>
                <a:gd name="T106" fmla="*/ 188 w 192"/>
                <a:gd name="T107" fmla="*/ 8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2" h="160">
                  <a:moveTo>
                    <a:pt x="188" y="80"/>
                  </a:moveTo>
                  <a:cubicBezTo>
                    <a:pt x="164" y="80"/>
                    <a:pt x="164" y="80"/>
                    <a:pt x="164" y="80"/>
                  </a:cubicBezTo>
                  <a:cubicBezTo>
                    <a:pt x="163" y="80"/>
                    <a:pt x="161" y="81"/>
                    <a:pt x="161" y="82"/>
                  </a:cubicBezTo>
                  <a:cubicBezTo>
                    <a:pt x="157" y="88"/>
                    <a:pt x="157" y="88"/>
                    <a:pt x="157" y="88"/>
                  </a:cubicBezTo>
                  <a:cubicBezTo>
                    <a:pt x="152" y="67"/>
                    <a:pt x="152" y="67"/>
                    <a:pt x="152" y="67"/>
                  </a:cubicBezTo>
                  <a:cubicBezTo>
                    <a:pt x="152" y="65"/>
                    <a:pt x="150" y="64"/>
                    <a:pt x="148" y="64"/>
                  </a:cubicBezTo>
                  <a:cubicBezTo>
                    <a:pt x="147" y="64"/>
                    <a:pt x="145" y="65"/>
                    <a:pt x="144" y="67"/>
                  </a:cubicBezTo>
                  <a:cubicBezTo>
                    <a:pt x="134" y="98"/>
                    <a:pt x="134" y="98"/>
                    <a:pt x="134" y="98"/>
                  </a:cubicBezTo>
                  <a:cubicBezTo>
                    <a:pt x="128" y="51"/>
                    <a:pt x="128" y="51"/>
                    <a:pt x="128" y="51"/>
                  </a:cubicBezTo>
                  <a:cubicBezTo>
                    <a:pt x="128" y="49"/>
                    <a:pt x="126" y="48"/>
                    <a:pt x="124" y="48"/>
                  </a:cubicBezTo>
                  <a:cubicBezTo>
                    <a:pt x="123" y="48"/>
                    <a:pt x="121" y="49"/>
                    <a:pt x="120" y="51"/>
                  </a:cubicBezTo>
                  <a:cubicBezTo>
                    <a:pt x="103" y="127"/>
                    <a:pt x="103" y="127"/>
                    <a:pt x="103" y="127"/>
                  </a:cubicBezTo>
                  <a:cubicBezTo>
                    <a:pt x="96" y="4"/>
                    <a:pt x="96" y="4"/>
                    <a:pt x="96" y="4"/>
                  </a:cubicBezTo>
                  <a:cubicBezTo>
                    <a:pt x="96" y="2"/>
                    <a:pt x="94" y="0"/>
                    <a:pt x="92" y="0"/>
                  </a:cubicBezTo>
                  <a:cubicBezTo>
                    <a:pt x="91" y="0"/>
                    <a:pt x="89" y="1"/>
                    <a:pt x="88" y="3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64" y="43"/>
                    <a:pt x="64" y="43"/>
                    <a:pt x="64" y="43"/>
                  </a:cubicBezTo>
                  <a:cubicBezTo>
                    <a:pt x="64" y="42"/>
                    <a:pt x="62" y="40"/>
                    <a:pt x="61" y="40"/>
                  </a:cubicBezTo>
                  <a:cubicBezTo>
                    <a:pt x="59" y="40"/>
                    <a:pt x="57" y="41"/>
                    <a:pt x="56" y="43"/>
                  </a:cubicBezTo>
                  <a:cubicBezTo>
                    <a:pt x="45" y="78"/>
                    <a:pt x="45" y="78"/>
                    <a:pt x="45" y="78"/>
                  </a:cubicBezTo>
                  <a:cubicBezTo>
                    <a:pt x="40" y="59"/>
                    <a:pt x="40" y="59"/>
                    <a:pt x="40" y="59"/>
                  </a:cubicBezTo>
                  <a:cubicBezTo>
                    <a:pt x="40" y="57"/>
                    <a:pt x="38" y="56"/>
                    <a:pt x="37" y="56"/>
                  </a:cubicBezTo>
                  <a:cubicBezTo>
                    <a:pt x="35" y="56"/>
                    <a:pt x="33" y="57"/>
                    <a:pt x="33" y="58"/>
                  </a:cubicBezTo>
                  <a:cubicBezTo>
                    <a:pt x="26" y="72"/>
                    <a:pt x="26" y="72"/>
                    <a:pt x="26" y="72"/>
                  </a:cubicBezTo>
                  <a:cubicBezTo>
                    <a:pt x="4" y="72"/>
                    <a:pt x="4" y="72"/>
                    <a:pt x="4" y="72"/>
                  </a:cubicBezTo>
                  <a:cubicBezTo>
                    <a:pt x="2" y="72"/>
                    <a:pt x="0" y="74"/>
                    <a:pt x="0" y="76"/>
                  </a:cubicBezTo>
                  <a:cubicBezTo>
                    <a:pt x="0" y="78"/>
                    <a:pt x="2" y="80"/>
                    <a:pt x="4" y="80"/>
                  </a:cubicBezTo>
                  <a:cubicBezTo>
                    <a:pt x="28" y="80"/>
                    <a:pt x="28" y="80"/>
                    <a:pt x="28" y="80"/>
                  </a:cubicBezTo>
                  <a:cubicBezTo>
                    <a:pt x="30" y="80"/>
                    <a:pt x="31" y="79"/>
                    <a:pt x="32" y="78"/>
                  </a:cubicBezTo>
                  <a:cubicBezTo>
                    <a:pt x="35" y="71"/>
                    <a:pt x="35" y="71"/>
                    <a:pt x="35" y="71"/>
                  </a:cubicBezTo>
                  <a:cubicBezTo>
                    <a:pt x="40" y="93"/>
                    <a:pt x="40" y="93"/>
                    <a:pt x="40" y="93"/>
                  </a:cubicBezTo>
                  <a:cubicBezTo>
                    <a:pt x="41" y="95"/>
                    <a:pt x="42" y="96"/>
                    <a:pt x="44" y="96"/>
                  </a:cubicBezTo>
                  <a:cubicBezTo>
                    <a:pt x="46" y="96"/>
                    <a:pt x="47" y="95"/>
                    <a:pt x="48" y="93"/>
                  </a:cubicBezTo>
                  <a:cubicBezTo>
                    <a:pt x="58" y="62"/>
                    <a:pt x="58" y="62"/>
                    <a:pt x="58" y="62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10"/>
                    <a:pt x="66" y="112"/>
                    <a:pt x="68" y="112"/>
                  </a:cubicBezTo>
                  <a:cubicBezTo>
                    <a:pt x="70" y="112"/>
                    <a:pt x="72" y="111"/>
                    <a:pt x="72" y="109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6" y="156"/>
                    <a:pt x="96" y="156"/>
                    <a:pt x="96" y="156"/>
                  </a:cubicBezTo>
                  <a:cubicBezTo>
                    <a:pt x="96" y="158"/>
                    <a:pt x="98" y="160"/>
                    <a:pt x="100" y="160"/>
                  </a:cubicBezTo>
                  <a:cubicBezTo>
                    <a:pt x="100" y="160"/>
                    <a:pt x="100" y="160"/>
                    <a:pt x="100" y="160"/>
                  </a:cubicBezTo>
                  <a:cubicBezTo>
                    <a:pt x="102" y="160"/>
                    <a:pt x="104" y="159"/>
                    <a:pt x="104" y="157"/>
                  </a:cubicBezTo>
                  <a:cubicBezTo>
                    <a:pt x="123" y="75"/>
                    <a:pt x="123" y="75"/>
                    <a:pt x="123" y="75"/>
                  </a:cubicBezTo>
                  <a:cubicBezTo>
                    <a:pt x="128" y="116"/>
                    <a:pt x="128" y="116"/>
                    <a:pt x="128" y="116"/>
                  </a:cubicBezTo>
                  <a:cubicBezTo>
                    <a:pt x="128" y="118"/>
                    <a:pt x="130" y="120"/>
                    <a:pt x="132" y="120"/>
                  </a:cubicBezTo>
                  <a:cubicBezTo>
                    <a:pt x="134" y="120"/>
                    <a:pt x="135" y="119"/>
                    <a:pt x="136" y="117"/>
                  </a:cubicBezTo>
                  <a:cubicBezTo>
                    <a:pt x="148" y="82"/>
                    <a:pt x="148" y="82"/>
                    <a:pt x="148" y="82"/>
                  </a:cubicBezTo>
                  <a:cubicBezTo>
                    <a:pt x="152" y="101"/>
                    <a:pt x="152" y="101"/>
                    <a:pt x="152" y="101"/>
                  </a:cubicBezTo>
                  <a:cubicBezTo>
                    <a:pt x="153" y="102"/>
                    <a:pt x="154" y="104"/>
                    <a:pt x="156" y="104"/>
                  </a:cubicBezTo>
                  <a:cubicBezTo>
                    <a:pt x="157" y="104"/>
                    <a:pt x="159" y="103"/>
                    <a:pt x="160" y="102"/>
                  </a:cubicBezTo>
                  <a:cubicBezTo>
                    <a:pt x="167" y="88"/>
                    <a:pt x="167" y="88"/>
                    <a:pt x="167" y="88"/>
                  </a:cubicBezTo>
                  <a:cubicBezTo>
                    <a:pt x="188" y="88"/>
                    <a:pt x="188" y="88"/>
                    <a:pt x="188" y="88"/>
                  </a:cubicBezTo>
                  <a:cubicBezTo>
                    <a:pt x="190" y="88"/>
                    <a:pt x="192" y="86"/>
                    <a:pt x="192" y="84"/>
                  </a:cubicBezTo>
                  <a:cubicBezTo>
                    <a:pt x="192" y="82"/>
                    <a:pt x="190" y="80"/>
                    <a:pt x="188" y="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 sz="2000" b="1">
                <a:solidFill>
                  <a:schemeClr val="bg1"/>
                </a:solidFill>
                <a:cs typeface="宋体" panose="02010600030101010101" pitchFamily="2" charset="-122"/>
                <a:sym typeface="+mn-ea"/>
              </a:endParaRPr>
            </a:p>
          </p:txBody>
        </p:sp>
      </p:grpSp>
      <p:grpSp>
        <p:nvGrpSpPr>
          <p:cNvPr id="26" name="组合 25"/>
          <p:cNvGrpSpPr/>
          <p:nvPr>
            <p:custDataLst>
              <p:tags r:id="rId4"/>
            </p:custDataLst>
          </p:nvPr>
        </p:nvGrpSpPr>
        <p:grpSpPr>
          <a:xfrm>
            <a:off x="8778015" y="2282349"/>
            <a:ext cx="2161651" cy="1920309"/>
            <a:chOff x="6548372" y="1347614"/>
            <a:chExt cx="1439180" cy="1278500"/>
          </a:xfrm>
        </p:grpSpPr>
        <p:sp>
          <p:nvSpPr>
            <p:cNvPr id="33" name="椭圆 32"/>
            <p:cNvSpPr/>
            <p:nvPr>
              <p:custDataLst>
                <p:tags r:id="rId17"/>
              </p:custDataLst>
            </p:nvPr>
          </p:nvSpPr>
          <p:spPr>
            <a:xfrm>
              <a:off x="6709052" y="1347614"/>
              <a:ext cx="1278500" cy="1278500"/>
            </a:xfrm>
            <a:prstGeom prst="ellipse">
              <a:avLst/>
            </a:prstGeom>
            <a:gradFill>
              <a:gsLst>
                <a:gs pos="0">
                  <a:srgbClr val="93BFC8"/>
                </a:gs>
                <a:gs pos="100000">
                  <a:srgbClr val="5B9FAB"/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 sz="2000" b="1">
                <a:solidFill>
                  <a:schemeClr val="tx1"/>
                </a:solidFill>
                <a:cs typeface="宋体" panose="02010600030101010101" pitchFamily="2" charset="-122"/>
                <a:sym typeface="+mn-ea"/>
              </a:endParaRPr>
            </a:p>
          </p:txBody>
        </p:sp>
        <p:sp>
          <p:nvSpPr>
            <p:cNvPr id="34" name="椭圆 33"/>
            <p:cNvSpPr/>
            <p:nvPr>
              <p:custDataLst>
                <p:tags r:id="rId18"/>
              </p:custDataLst>
            </p:nvPr>
          </p:nvSpPr>
          <p:spPr>
            <a:xfrm>
              <a:off x="6548372" y="1347614"/>
              <a:ext cx="432048" cy="432048"/>
            </a:xfrm>
            <a:prstGeom prst="ellipse">
              <a:avLst/>
            </a:prstGeom>
            <a:gradFill>
              <a:gsLst>
                <a:gs pos="0">
                  <a:srgbClr val="93BFC8"/>
                </a:gs>
                <a:gs pos="100000">
                  <a:srgbClr val="5B9FAB"/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r>
                <a:rPr lang="zh-CN" altLang="en-US" sz="2000" b="1">
                  <a:solidFill>
                    <a:schemeClr val="tx1"/>
                  </a:solidFill>
                  <a:cs typeface="宋体" panose="02010600030101010101" pitchFamily="2" charset="-122"/>
                  <a:sym typeface="+mn-ea"/>
                </a:rPr>
                <a:t>D</a:t>
              </a:r>
            </a:p>
          </p:txBody>
        </p:sp>
        <p:sp>
          <p:nvSpPr>
            <p:cNvPr id="35" name="Freeform 154"/>
            <p:cNvSpPr>
              <a:spLocks noEditPoints="1"/>
            </p:cNvSpPr>
            <p:nvPr>
              <p:custDataLst>
                <p:tags r:id="rId19"/>
              </p:custDataLst>
            </p:nvPr>
          </p:nvSpPr>
          <p:spPr bwMode="auto">
            <a:xfrm>
              <a:off x="7094774" y="1718552"/>
              <a:ext cx="507055" cy="519991"/>
            </a:xfrm>
            <a:custGeom>
              <a:avLst/>
              <a:gdLst>
                <a:gd name="T0" fmla="*/ 80 w 91"/>
                <a:gd name="T1" fmla="*/ 44 h 93"/>
                <a:gd name="T2" fmla="*/ 87 w 91"/>
                <a:gd name="T3" fmla="*/ 37 h 93"/>
                <a:gd name="T4" fmla="*/ 87 w 91"/>
                <a:gd name="T5" fmla="*/ 23 h 93"/>
                <a:gd name="T6" fmla="*/ 68 w 91"/>
                <a:gd name="T7" fmla="*/ 4 h 93"/>
                <a:gd name="T8" fmla="*/ 54 w 91"/>
                <a:gd name="T9" fmla="*/ 4 h 93"/>
                <a:gd name="T10" fmla="*/ 47 w 91"/>
                <a:gd name="T11" fmla="*/ 11 h 93"/>
                <a:gd name="T12" fmla="*/ 80 w 91"/>
                <a:gd name="T13" fmla="*/ 44 h 93"/>
                <a:gd name="T14" fmla="*/ 52 w 91"/>
                <a:gd name="T15" fmla="*/ 23 h 93"/>
                <a:gd name="T16" fmla="*/ 68 w 91"/>
                <a:gd name="T17" fmla="*/ 39 h 93"/>
                <a:gd name="T18" fmla="*/ 77 w 91"/>
                <a:gd name="T19" fmla="*/ 48 h 93"/>
                <a:gd name="T20" fmla="*/ 43 w 91"/>
                <a:gd name="T21" fmla="*/ 81 h 93"/>
                <a:gd name="T22" fmla="*/ 34 w 91"/>
                <a:gd name="T23" fmla="*/ 73 h 93"/>
                <a:gd name="T24" fmla="*/ 19 w 91"/>
                <a:gd name="T25" fmla="*/ 59 h 93"/>
                <a:gd name="T26" fmla="*/ 41 w 91"/>
                <a:gd name="T27" fmla="*/ 37 h 93"/>
                <a:gd name="T28" fmla="*/ 39 w 91"/>
                <a:gd name="T29" fmla="*/ 34 h 93"/>
                <a:gd name="T30" fmla="*/ 16 w 91"/>
                <a:gd name="T31" fmla="*/ 57 h 93"/>
                <a:gd name="T32" fmla="*/ 10 w 91"/>
                <a:gd name="T33" fmla="*/ 48 h 93"/>
                <a:gd name="T34" fmla="*/ 43 w 91"/>
                <a:gd name="T35" fmla="*/ 14 h 93"/>
                <a:gd name="T36" fmla="*/ 52 w 91"/>
                <a:gd name="T37" fmla="*/ 23 h 93"/>
                <a:gd name="T38" fmla="*/ 4 w 91"/>
                <a:gd name="T39" fmla="*/ 69 h 93"/>
                <a:gd name="T40" fmla="*/ 0 w 91"/>
                <a:gd name="T41" fmla="*/ 86 h 93"/>
                <a:gd name="T42" fmla="*/ 6 w 91"/>
                <a:gd name="T43" fmla="*/ 93 h 93"/>
                <a:gd name="T44" fmla="*/ 24 w 91"/>
                <a:gd name="T45" fmla="*/ 89 h 93"/>
                <a:gd name="T46" fmla="*/ 4 w 91"/>
                <a:gd name="T47" fmla="*/ 69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1" h="93">
                  <a:moveTo>
                    <a:pt x="80" y="44"/>
                  </a:moveTo>
                  <a:cubicBezTo>
                    <a:pt x="87" y="37"/>
                    <a:pt x="87" y="37"/>
                    <a:pt x="87" y="37"/>
                  </a:cubicBezTo>
                  <a:cubicBezTo>
                    <a:pt x="91" y="33"/>
                    <a:pt x="91" y="27"/>
                    <a:pt x="87" y="23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64" y="0"/>
                    <a:pt x="58" y="0"/>
                    <a:pt x="54" y="4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80" y="44"/>
                    <a:pt x="80" y="44"/>
                    <a:pt x="80" y="44"/>
                  </a:cubicBezTo>
                  <a:close/>
                  <a:moveTo>
                    <a:pt x="52" y="23"/>
                  </a:moveTo>
                  <a:cubicBezTo>
                    <a:pt x="68" y="39"/>
                    <a:pt x="68" y="39"/>
                    <a:pt x="68" y="39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35" y="83"/>
                    <a:pt x="33" y="79"/>
                    <a:pt x="34" y="73"/>
                  </a:cubicBezTo>
                  <a:cubicBezTo>
                    <a:pt x="26" y="72"/>
                    <a:pt x="20" y="68"/>
                    <a:pt x="19" y="59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16" y="57"/>
                    <a:pt x="16" y="57"/>
                    <a:pt x="16" y="57"/>
                  </a:cubicBezTo>
                  <a:cubicBezTo>
                    <a:pt x="10" y="58"/>
                    <a:pt x="9" y="54"/>
                    <a:pt x="10" y="48"/>
                  </a:cubicBezTo>
                  <a:cubicBezTo>
                    <a:pt x="21" y="37"/>
                    <a:pt x="32" y="26"/>
                    <a:pt x="43" y="14"/>
                  </a:cubicBezTo>
                  <a:cubicBezTo>
                    <a:pt x="52" y="23"/>
                    <a:pt x="52" y="23"/>
                    <a:pt x="52" y="23"/>
                  </a:cubicBezTo>
                  <a:close/>
                  <a:moveTo>
                    <a:pt x="4" y="69"/>
                  </a:moveTo>
                  <a:cubicBezTo>
                    <a:pt x="0" y="86"/>
                    <a:pt x="0" y="86"/>
                    <a:pt x="0" y="86"/>
                  </a:cubicBezTo>
                  <a:cubicBezTo>
                    <a:pt x="6" y="93"/>
                    <a:pt x="6" y="93"/>
                    <a:pt x="6" y="93"/>
                  </a:cubicBezTo>
                  <a:cubicBezTo>
                    <a:pt x="24" y="89"/>
                    <a:pt x="24" y="89"/>
                    <a:pt x="24" y="89"/>
                  </a:cubicBezTo>
                  <a:lnTo>
                    <a:pt x="4" y="6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 sz="2000" b="1">
                <a:solidFill>
                  <a:schemeClr val="tx1"/>
                </a:solidFill>
                <a:cs typeface="宋体" panose="02010600030101010101" pitchFamily="2" charset="-122"/>
                <a:sym typeface="+mn-ea"/>
              </a:endParaRPr>
            </a:p>
          </p:txBody>
        </p:sp>
      </p:grpSp>
      <p:grpSp>
        <p:nvGrpSpPr>
          <p:cNvPr id="27" name="组合 26"/>
          <p:cNvGrpSpPr/>
          <p:nvPr>
            <p:custDataLst>
              <p:tags r:id="rId5"/>
            </p:custDataLst>
          </p:nvPr>
        </p:nvGrpSpPr>
        <p:grpSpPr>
          <a:xfrm>
            <a:off x="573088" y="4431160"/>
            <a:ext cx="2630554" cy="1020218"/>
            <a:chOff x="891437" y="2778246"/>
            <a:chExt cx="1751366" cy="679239"/>
          </a:xfrm>
        </p:grpSpPr>
        <p:sp>
          <p:nvSpPr>
            <p:cNvPr id="31" name="TextBox 27"/>
            <p:cNvSpPr txBox="1"/>
            <p:nvPr>
              <p:custDataLst>
                <p:tags r:id="rId15"/>
              </p:custDataLst>
            </p:nvPr>
          </p:nvSpPr>
          <p:spPr>
            <a:xfrm>
              <a:off x="891437" y="2778246"/>
              <a:ext cx="1751366" cy="265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ea"/>
                  <a:cs typeface="宋体" panose="02010600030101010101" pitchFamily="2" charset="-122"/>
                </a:rPr>
                <a:t>报表统计</a:t>
              </a:r>
            </a:p>
          </p:txBody>
        </p:sp>
        <p:sp>
          <p:nvSpPr>
            <p:cNvPr id="32" name="TextBox 28"/>
            <p:cNvSpPr txBox="1"/>
            <p:nvPr>
              <p:custDataLst>
                <p:tags r:id="rId16"/>
              </p:custDataLst>
            </p:nvPr>
          </p:nvSpPr>
          <p:spPr>
            <a:xfrm>
              <a:off x="941084" y="3055432"/>
              <a:ext cx="1652072" cy="402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000"/>
                </a:lnSpc>
                <a:defRPr/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宋体" panose="02010600030101010101" pitchFamily="2" charset="-122"/>
                  <a:sym typeface="FZHei-B01S" panose="02010601030101010101" pitchFamily="2" charset="-122"/>
                </a:rPr>
                <a:t>能够直观地看到每个食堂、每家商户的消费统计和经营情况</a:t>
              </a:r>
            </a:p>
          </p:txBody>
        </p:sp>
      </p:grpSp>
      <p:grpSp>
        <p:nvGrpSpPr>
          <p:cNvPr id="11" name="组合 10"/>
          <p:cNvGrpSpPr/>
          <p:nvPr>
            <p:custDataLst>
              <p:tags r:id="rId6"/>
            </p:custDataLst>
          </p:nvPr>
        </p:nvGrpSpPr>
        <p:grpSpPr>
          <a:xfrm>
            <a:off x="3309661" y="4431160"/>
            <a:ext cx="2630554" cy="1003996"/>
            <a:chOff x="3309661" y="4431160"/>
            <a:chExt cx="2630554" cy="1003996"/>
          </a:xfrm>
        </p:grpSpPr>
        <p:sp>
          <p:nvSpPr>
            <p:cNvPr id="28" name="TextBox 30"/>
            <p:cNvSpPr txBox="1"/>
            <p:nvPr>
              <p:custDataLst>
                <p:tags r:id="rId13"/>
              </p:custDataLst>
            </p:nvPr>
          </p:nvSpPr>
          <p:spPr>
            <a:xfrm>
              <a:off x="3309661" y="4431160"/>
              <a:ext cx="2630554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zh-CN" alt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宋体" panose="02010600030101010101" pitchFamily="2" charset="-122"/>
                </a:rPr>
                <a:t>食堂结算</a:t>
              </a:r>
            </a:p>
          </p:txBody>
        </p:sp>
        <p:sp>
          <p:nvSpPr>
            <p:cNvPr id="50" name="TextBox 28"/>
            <p:cNvSpPr txBox="1"/>
            <p:nvPr>
              <p:custDataLst>
                <p:tags r:id="rId14"/>
              </p:custDataLst>
            </p:nvPr>
          </p:nvSpPr>
          <p:spPr>
            <a:xfrm>
              <a:off x="3423443" y="4831271"/>
              <a:ext cx="2481415" cy="603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lnSpc>
                  <a:spcPts val="2000"/>
                </a:lnSpc>
                <a:defRPr sz="1200">
                  <a:solidFill>
                    <a:schemeClr val="tx1">
                      <a:lumMod val="85000"/>
                      <a:lumOff val="15000"/>
                    </a:schemeClr>
                  </a:solidFill>
                  <a:ea typeface="+mn-lt"/>
                </a:defRPr>
              </a:lvl1pPr>
            </a:lstStyle>
            <a:p>
              <a:r>
                <a:rPr lang="zh-CN" altLang="en-US" dirty="0">
                  <a:latin typeface="+mn-ea"/>
                  <a:ea typeface="+mn-ea"/>
                  <a:cs typeface="宋体" panose="02010600030101010101" pitchFamily="2" charset="-122"/>
                  <a:sym typeface="FZHei-B01S" panose="02010601030101010101" pitchFamily="2" charset="-122"/>
                </a:rPr>
                <a:t>不同的食堂单独结算，并单独有相关的统计报表</a:t>
              </a:r>
            </a:p>
          </p:txBody>
        </p:sp>
      </p:grpSp>
      <p:grpSp>
        <p:nvGrpSpPr>
          <p:cNvPr id="10" name="组合 9"/>
          <p:cNvGrpSpPr/>
          <p:nvPr>
            <p:custDataLst>
              <p:tags r:id="rId7"/>
            </p:custDataLst>
          </p:nvPr>
        </p:nvGrpSpPr>
        <p:grpSpPr>
          <a:xfrm>
            <a:off x="6065704" y="4431160"/>
            <a:ext cx="2630554" cy="1014369"/>
            <a:chOff x="6065704" y="4431160"/>
            <a:chExt cx="2630554" cy="1014369"/>
          </a:xfrm>
        </p:grpSpPr>
        <p:sp>
          <p:nvSpPr>
            <p:cNvPr id="29" name="TextBox 33"/>
            <p:cNvSpPr txBox="1"/>
            <p:nvPr>
              <p:custDataLst>
                <p:tags r:id="rId11"/>
              </p:custDataLst>
            </p:nvPr>
          </p:nvSpPr>
          <p:spPr>
            <a:xfrm>
              <a:off x="6065704" y="4431160"/>
              <a:ext cx="2630554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zh-CN" alt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宋体" panose="02010600030101010101" pitchFamily="2" charset="-122"/>
                </a:rPr>
                <a:t>员工补贴</a:t>
              </a:r>
            </a:p>
          </p:txBody>
        </p:sp>
        <p:sp>
          <p:nvSpPr>
            <p:cNvPr id="51" name="TextBox 28"/>
            <p:cNvSpPr txBox="1"/>
            <p:nvPr>
              <p:custDataLst>
                <p:tags r:id="rId12"/>
              </p:custDataLst>
            </p:nvPr>
          </p:nvSpPr>
          <p:spPr>
            <a:xfrm>
              <a:off x="6110367" y="4841644"/>
              <a:ext cx="2481415" cy="603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lnSpc>
                  <a:spcPts val="2000"/>
                </a:lnSpc>
                <a:defRPr sz="1200">
                  <a:solidFill>
                    <a:schemeClr val="tx1">
                      <a:lumMod val="85000"/>
                      <a:lumOff val="15000"/>
                    </a:schemeClr>
                  </a:solidFill>
                  <a:ea typeface="+mn-lt"/>
                </a:defRPr>
              </a:lvl1pPr>
            </a:lstStyle>
            <a:p>
              <a:r>
                <a:rPr lang="zh-CN" altLang="en-US" dirty="0">
                  <a:latin typeface="+mn-ea"/>
                  <a:ea typeface="+mn-ea"/>
                  <a:cs typeface="宋体" panose="02010600030101010101" pitchFamily="2" charset="-122"/>
                  <a:sym typeface="FZHei-B01S" panose="02010601030101010101" pitchFamily="2" charset="-122"/>
                </a:rPr>
                <a:t>可对员工进行金额补贴，并设置不同的补贴方式</a:t>
              </a:r>
            </a:p>
          </p:txBody>
        </p:sp>
      </p:grpSp>
      <p:grpSp>
        <p:nvGrpSpPr>
          <p:cNvPr id="9" name="组合 8"/>
          <p:cNvGrpSpPr/>
          <p:nvPr>
            <p:custDataLst>
              <p:tags r:id="rId8"/>
            </p:custDataLst>
          </p:nvPr>
        </p:nvGrpSpPr>
        <p:grpSpPr>
          <a:xfrm>
            <a:off x="8804512" y="4431160"/>
            <a:ext cx="2630554" cy="1020219"/>
            <a:chOff x="8804512" y="4431160"/>
            <a:chExt cx="2630554" cy="1020219"/>
          </a:xfrm>
        </p:grpSpPr>
        <p:sp>
          <p:nvSpPr>
            <p:cNvPr id="30" name="TextBox 36"/>
            <p:cNvSpPr txBox="1"/>
            <p:nvPr>
              <p:custDataLst>
                <p:tags r:id="rId9"/>
              </p:custDataLst>
            </p:nvPr>
          </p:nvSpPr>
          <p:spPr>
            <a:xfrm>
              <a:off x="8804512" y="4431160"/>
              <a:ext cx="2630554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zh-CN" alt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宋体" panose="02010600030101010101" pitchFamily="2" charset="-122"/>
                </a:rPr>
                <a:t>线上充值</a:t>
              </a:r>
            </a:p>
          </p:txBody>
        </p:sp>
        <p:sp>
          <p:nvSpPr>
            <p:cNvPr id="52" name="TextBox 28"/>
            <p:cNvSpPr txBox="1"/>
            <p:nvPr>
              <p:custDataLst>
                <p:tags r:id="rId10"/>
              </p:custDataLst>
            </p:nvPr>
          </p:nvSpPr>
          <p:spPr>
            <a:xfrm>
              <a:off x="8953651" y="4847494"/>
              <a:ext cx="2481415" cy="603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lnSpc>
                  <a:spcPts val="2000"/>
                </a:lnSpc>
                <a:defRPr sz="1200">
                  <a:solidFill>
                    <a:schemeClr val="tx1">
                      <a:lumMod val="85000"/>
                      <a:lumOff val="15000"/>
                    </a:schemeClr>
                  </a:solidFill>
                  <a:ea typeface="+mn-lt"/>
                </a:defRPr>
              </a:lvl1pPr>
            </a:lstStyle>
            <a:p>
              <a:r>
                <a:rPr lang="zh-CN" altLang="en-US" dirty="0">
                  <a:latin typeface="+mn-ea"/>
                  <a:ea typeface="+mn-ea"/>
                  <a:cs typeface="宋体" panose="02010600030101010101" pitchFamily="2" charset="-122"/>
                  <a:sym typeface="FZHei-B01S" panose="02010601030101010101" pitchFamily="2" charset="-122"/>
                </a:rPr>
                <a:t>可以进行线上充值，便于管理，同时减少人工成本，提升管理效率</a:t>
              </a: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616585" y="391795"/>
            <a:ext cx="240982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60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运营单位</a:t>
            </a:r>
          </a:p>
        </p:txBody>
      </p:sp>
      <p:sp>
        <p:nvSpPr>
          <p:cNvPr id="22" name="矩形 21"/>
          <p:cNvSpPr/>
          <p:nvPr/>
        </p:nvSpPr>
        <p:spPr>
          <a:xfrm>
            <a:off x="297815" y="321310"/>
            <a:ext cx="153035" cy="632460"/>
          </a:xfrm>
          <a:prstGeom prst="rect">
            <a:avLst/>
          </a:prstGeom>
          <a:gradFill>
            <a:gsLst>
              <a:gs pos="0">
                <a:srgbClr val="93BFC8"/>
              </a:gs>
              <a:gs pos="100000">
                <a:srgbClr val="5B9FAB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宋体" panose="02010600030101010101" pitchFamily="2" charset="-122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16E46B97-F318-F29E-52C0-4B3D56BB90D6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0462" y="321310"/>
            <a:ext cx="1937645" cy="576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延期 8"/>
          <p:cNvSpPr/>
          <p:nvPr/>
        </p:nvSpPr>
        <p:spPr>
          <a:xfrm rot="5400000" flipV="1">
            <a:off x="5748655" y="-5747385"/>
            <a:ext cx="696595" cy="12192635"/>
          </a:xfrm>
          <a:prstGeom prst="flowChartDelay">
            <a:avLst/>
          </a:prstGeom>
          <a:gradFill>
            <a:gsLst>
              <a:gs pos="0">
                <a:srgbClr val="93BFC8">
                  <a:lumMod val="91000"/>
                </a:srgbClr>
              </a:gs>
              <a:gs pos="100000">
                <a:srgbClr val="5B9FA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860800" y="2348230"/>
            <a:ext cx="6226175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500" dirty="0">
                <a:solidFill>
                  <a:srgbClr val="5B9FAB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产品亮点</a:t>
            </a:r>
          </a:p>
        </p:txBody>
      </p:sp>
      <p:sp>
        <p:nvSpPr>
          <p:cNvPr id="3" name="矩形 2"/>
          <p:cNvSpPr/>
          <p:nvPr/>
        </p:nvSpPr>
        <p:spPr>
          <a:xfrm>
            <a:off x="1616075" y="2389505"/>
            <a:ext cx="121920" cy="2186305"/>
          </a:xfrm>
          <a:prstGeom prst="rect">
            <a:avLst/>
          </a:prstGeom>
          <a:gradFill>
            <a:gsLst>
              <a:gs pos="0">
                <a:srgbClr val="93BFC8"/>
              </a:gs>
              <a:gs pos="100000">
                <a:srgbClr val="5B9FAB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094865" y="2233295"/>
            <a:ext cx="1409065" cy="1168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7000">
                <a:solidFill>
                  <a:srgbClr val="5B9FAB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03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094865" y="3862705"/>
            <a:ext cx="1519555" cy="629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5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PART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2094865" y="3630930"/>
            <a:ext cx="7884000" cy="0"/>
          </a:xfrm>
          <a:prstGeom prst="line">
            <a:avLst/>
          </a:prstGeom>
          <a:ln w="28575">
            <a:solidFill>
              <a:srgbClr val="93BF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3971290" y="3862705"/>
            <a:ext cx="6226175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个性化亮点及可拓展功能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2229FB71-0CD6-0216-C68B-BAAA9F739C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177" y="64192"/>
            <a:ext cx="1937646" cy="576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16585" y="391795"/>
            <a:ext cx="240982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多种补贴类型</a:t>
            </a:r>
          </a:p>
        </p:txBody>
      </p:sp>
      <p:sp>
        <p:nvSpPr>
          <p:cNvPr id="22" name="矩形 21"/>
          <p:cNvSpPr/>
          <p:nvPr/>
        </p:nvSpPr>
        <p:spPr>
          <a:xfrm>
            <a:off x="297815" y="321310"/>
            <a:ext cx="153035" cy="632460"/>
          </a:xfrm>
          <a:prstGeom prst="rect">
            <a:avLst/>
          </a:prstGeom>
          <a:gradFill>
            <a:gsLst>
              <a:gs pos="0">
                <a:srgbClr val="93BFC8"/>
              </a:gs>
              <a:gs pos="100000">
                <a:srgbClr val="5B9FAB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03580" y="4491355"/>
            <a:ext cx="3425190" cy="1129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500"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将补贴设置有效期，补贴的金额可在有效期内使用，未到有效期则无法使用，过了有效期后，补贴金额清零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16280" y="4132580"/>
            <a:ext cx="1871345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200" b="1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有效期补助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8137525" y="4491355"/>
            <a:ext cx="3425190" cy="1129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500"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即自动性补助，固定每周某天或者每月每日发放补助。到下一周期后，上一周期的补贴金额清零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8150225" y="4132580"/>
            <a:ext cx="1871345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200" b="1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周期性补助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363085" y="2040255"/>
            <a:ext cx="3425190" cy="783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500"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即为一次性补贴，直接将补贴金额打入员工卡内使用</a:t>
            </a:r>
            <a:endParaRPr lang="zh-CN" altLang="en-US" sz="1500"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986655" y="1691640"/>
            <a:ext cx="1871345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200" b="1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直接补贴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1335" y="2967355"/>
            <a:ext cx="3533140" cy="300291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C48EB38-3A56-9E23-8A55-4D97CC0847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0462" y="321310"/>
            <a:ext cx="1937645" cy="576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16585" y="391795"/>
            <a:ext cx="4237803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双钱包模式</a:t>
            </a:r>
          </a:p>
        </p:txBody>
      </p:sp>
      <p:sp>
        <p:nvSpPr>
          <p:cNvPr id="22" name="矩形 21"/>
          <p:cNvSpPr/>
          <p:nvPr/>
        </p:nvSpPr>
        <p:spPr>
          <a:xfrm>
            <a:off x="297815" y="321310"/>
            <a:ext cx="153035" cy="632460"/>
          </a:xfrm>
          <a:prstGeom prst="rect">
            <a:avLst/>
          </a:prstGeom>
          <a:gradFill>
            <a:gsLst>
              <a:gs pos="0">
                <a:srgbClr val="93BFC8"/>
              </a:gs>
              <a:gs pos="100000">
                <a:srgbClr val="5B9FAB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171128" y="352164"/>
            <a:ext cx="4637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cs typeface="宋体" panose="02010600030101010101" pitchFamily="2" charset="-122"/>
              </a:rPr>
              <a:t>针对不同区域可限制是否使用补贴钱包</a:t>
            </a:r>
            <a:r>
              <a:rPr lang="en-US" altLang="zh-CN" dirty="0">
                <a:cs typeface="宋体" panose="02010600030101010101" pitchFamily="2" charset="-122"/>
              </a:rPr>
              <a:t>/</a:t>
            </a:r>
            <a:r>
              <a:rPr lang="zh-CN" altLang="en-US" dirty="0">
                <a:cs typeface="宋体" panose="02010600030101010101" pitchFamily="2" charset="-122"/>
              </a:rPr>
              <a:t>使用</a:t>
            </a:r>
          </a:p>
        </p:txBody>
      </p:sp>
      <p:pic>
        <p:nvPicPr>
          <p:cNvPr id="4" name="图片 3" descr="充值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1972945" y="1310005"/>
            <a:ext cx="596900" cy="596900"/>
          </a:xfrm>
          <a:prstGeom prst="rect">
            <a:avLst/>
          </a:prstGeom>
          <a:gradFill>
            <a:gsLst>
              <a:gs pos="0">
                <a:srgbClr val="93BFC8"/>
              </a:gs>
              <a:gs pos="100000">
                <a:srgbClr val="5B9FAB"/>
              </a:gs>
            </a:gsLst>
            <a:lin ang="16200000" scaled="0"/>
          </a:gradFill>
        </p:spPr>
      </p:pic>
      <p:pic>
        <p:nvPicPr>
          <p:cNvPr id="5" name="图片 4" descr="钱包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 bwMode="auto">
          <a:xfrm>
            <a:off x="1972945" y="3216275"/>
            <a:ext cx="581660" cy="581660"/>
          </a:xfrm>
          <a:prstGeom prst="rect">
            <a:avLst/>
          </a:prstGeom>
          <a:gradFill>
            <a:gsLst>
              <a:gs pos="0">
                <a:srgbClr val="93BFC8"/>
              </a:gs>
              <a:gs pos="100000">
                <a:srgbClr val="5B9FAB"/>
              </a:gs>
            </a:gsLst>
            <a:lin ang="16200000" scaled="0"/>
          </a:gradFill>
        </p:spPr>
      </p:pic>
      <p:pic>
        <p:nvPicPr>
          <p:cNvPr id="6" name="图片 5" descr="钱包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 bwMode="auto">
          <a:xfrm>
            <a:off x="3913505" y="3338830"/>
            <a:ext cx="538480" cy="538480"/>
          </a:xfrm>
          <a:prstGeom prst="rect">
            <a:avLst/>
          </a:prstGeom>
          <a:gradFill>
            <a:gsLst>
              <a:gs pos="0">
                <a:srgbClr val="93BFC8"/>
              </a:gs>
              <a:gs pos="100000">
                <a:srgbClr val="5B9FAB"/>
              </a:gs>
            </a:gsLst>
            <a:lin ang="16200000" scaled="0"/>
          </a:gradFill>
        </p:spPr>
      </p:pic>
      <p:pic>
        <p:nvPicPr>
          <p:cNvPr id="7" name="图片 6" descr="补贴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866515" y="1377315"/>
            <a:ext cx="632460" cy="63246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595755" y="2082165"/>
            <a:ext cx="13519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移动端充值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689735" y="3877310"/>
            <a:ext cx="12363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余额钱包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535680" y="2082165"/>
            <a:ext cx="12941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PC</a:t>
            </a:r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端补贴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593465" y="3877310"/>
            <a:ext cx="12363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补贴钱包</a:t>
            </a:r>
          </a:p>
        </p:txBody>
      </p:sp>
      <p:sp>
        <p:nvSpPr>
          <p:cNvPr id="12" name="下箭头 11"/>
          <p:cNvSpPr/>
          <p:nvPr/>
        </p:nvSpPr>
        <p:spPr>
          <a:xfrm>
            <a:off x="2166620" y="2552065"/>
            <a:ext cx="133985" cy="499110"/>
          </a:xfrm>
          <a:prstGeom prst="downArrow">
            <a:avLst/>
          </a:prstGeom>
          <a:solidFill>
            <a:srgbClr val="93BFC8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宋体" panose="02010600030101010101" pitchFamily="2" charset="-122"/>
            </a:endParaRPr>
          </a:p>
        </p:txBody>
      </p:sp>
      <p:sp>
        <p:nvSpPr>
          <p:cNvPr id="13" name="下箭头 12"/>
          <p:cNvSpPr/>
          <p:nvPr/>
        </p:nvSpPr>
        <p:spPr>
          <a:xfrm>
            <a:off x="4115435" y="2552065"/>
            <a:ext cx="133985" cy="499110"/>
          </a:xfrm>
          <a:prstGeom prst="downArrow">
            <a:avLst/>
          </a:prstGeom>
          <a:solidFill>
            <a:srgbClr val="93BFC8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宋体" panose="02010600030101010101" pitchFamily="2" charset="-122"/>
            </a:endParaRPr>
          </a:p>
        </p:txBody>
      </p:sp>
      <p:cxnSp>
        <p:nvCxnSpPr>
          <p:cNvPr id="15" name="直接箭头连接符 14"/>
          <p:cNvCxnSpPr/>
          <p:nvPr/>
        </p:nvCxnSpPr>
        <p:spPr>
          <a:xfrm>
            <a:off x="2319020" y="4331335"/>
            <a:ext cx="636270" cy="274955"/>
          </a:xfrm>
          <a:prstGeom prst="straightConnector1">
            <a:avLst/>
          </a:prstGeom>
          <a:solidFill>
            <a:srgbClr val="93BFC8"/>
          </a:solidFill>
          <a:ln>
            <a:tailEnd type="triangle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cxnSp>
      <p:cxnSp>
        <p:nvCxnSpPr>
          <p:cNvPr id="16" name="直接箭头连接符 15"/>
          <p:cNvCxnSpPr/>
          <p:nvPr/>
        </p:nvCxnSpPr>
        <p:spPr>
          <a:xfrm flipH="1">
            <a:off x="3735705" y="4331335"/>
            <a:ext cx="662305" cy="288925"/>
          </a:xfrm>
          <a:prstGeom prst="straightConnector1">
            <a:avLst/>
          </a:prstGeom>
          <a:solidFill>
            <a:srgbClr val="93BFC8"/>
          </a:solidFill>
          <a:ln>
            <a:tailEnd type="triangle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cxnSp>
      <p:pic>
        <p:nvPicPr>
          <p:cNvPr id="17" name="图片 16" descr="员工"/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889250" y="4324985"/>
            <a:ext cx="914400" cy="91440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2677160" y="5206365"/>
            <a:ext cx="12363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员工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930275" y="5574665"/>
            <a:ext cx="47053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l" fontAlgn="auto"/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每位员工拥有充值的余额钱包和公司给予补贴的补贴钱包，两边的金额分开管理，都能进行食堂消费</a:t>
            </a:r>
          </a:p>
        </p:txBody>
      </p:sp>
      <p:pic>
        <p:nvPicPr>
          <p:cNvPr id="21" name="图片 20" descr="食堂"/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073775" y="1310005"/>
            <a:ext cx="914400" cy="914400"/>
          </a:xfrm>
          <a:prstGeom prst="rect">
            <a:avLst/>
          </a:prstGeom>
        </p:spPr>
      </p:pic>
      <p:pic>
        <p:nvPicPr>
          <p:cNvPr id="14" name="图片 13" descr="食堂"/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030845" y="2238375"/>
            <a:ext cx="914400" cy="914400"/>
          </a:xfrm>
          <a:prstGeom prst="rect">
            <a:avLst/>
          </a:prstGeom>
        </p:spPr>
      </p:pic>
      <p:pic>
        <p:nvPicPr>
          <p:cNvPr id="18" name="图片 17" descr="食堂"/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674225" y="3945255"/>
            <a:ext cx="914400" cy="914400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5534025" y="2224405"/>
            <a:ext cx="19932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食堂</a:t>
            </a:r>
            <a:r>
              <a:rPr lang="en-US" altLang="zh-CN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</a:p>
          <a:p>
            <a:pPr algn="ctr"/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（支持余额支付）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7526020" y="3152775"/>
            <a:ext cx="18389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食堂</a:t>
            </a:r>
            <a:r>
              <a:rPr lang="en-US" altLang="zh-CN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</a:p>
          <a:p>
            <a:pPr algn="ctr"/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（支持补贴支付）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9065260" y="4859655"/>
            <a:ext cx="23152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食堂</a:t>
            </a:r>
            <a:r>
              <a:rPr lang="en-US" altLang="zh-CN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</a:t>
            </a:r>
          </a:p>
          <a:p>
            <a:pPr algn="ctr"/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支持余额和补贴支付</a:t>
            </a:r>
          </a:p>
        </p:txBody>
      </p:sp>
      <p:cxnSp>
        <p:nvCxnSpPr>
          <p:cNvPr id="26" name="肘形连接符 25"/>
          <p:cNvCxnSpPr/>
          <p:nvPr/>
        </p:nvCxnSpPr>
        <p:spPr>
          <a:xfrm>
            <a:off x="3888105" y="5073650"/>
            <a:ext cx="5686425" cy="3175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7" name="肘形连接符 26"/>
          <p:cNvCxnSpPr>
            <a:endCxn id="23" idx="2"/>
          </p:cNvCxnSpPr>
          <p:nvPr/>
        </p:nvCxnSpPr>
        <p:spPr>
          <a:xfrm flipV="1">
            <a:off x="3805555" y="2869565"/>
            <a:ext cx="2725420" cy="2211705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8" name="肘形连接符 27"/>
          <p:cNvCxnSpPr>
            <a:endCxn id="24" idx="2"/>
          </p:cNvCxnSpPr>
          <p:nvPr/>
        </p:nvCxnSpPr>
        <p:spPr>
          <a:xfrm flipV="1">
            <a:off x="3782695" y="3797935"/>
            <a:ext cx="4662805" cy="1275715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9" name="文本框 28"/>
          <p:cNvSpPr txBox="1"/>
          <p:nvPr/>
        </p:nvSpPr>
        <p:spPr>
          <a:xfrm>
            <a:off x="5635625" y="3636010"/>
            <a:ext cx="8159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只能使用</a:t>
            </a:r>
          </a:p>
          <a:p>
            <a:r>
              <a:rPr lang="zh-CN" altLang="en-US" sz="1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余额钱包</a:t>
            </a:r>
          </a:p>
        </p:txBody>
      </p:sp>
      <p:sp>
        <p:nvSpPr>
          <p:cNvPr id="30" name="圆角矩形 29"/>
          <p:cNvSpPr/>
          <p:nvPr/>
        </p:nvSpPr>
        <p:spPr>
          <a:xfrm>
            <a:off x="1033780" y="1084580"/>
            <a:ext cx="4213860" cy="4477385"/>
          </a:xfrm>
          <a:prstGeom prst="roundRect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cs typeface="宋体" panose="02010600030101010101" pitchFamily="2" charset="-122"/>
            </a:endParaRPr>
          </a:p>
        </p:txBody>
      </p:sp>
      <p:sp>
        <p:nvSpPr>
          <p:cNvPr id="31" name="剪去对角的矩形 30"/>
          <p:cNvSpPr/>
          <p:nvPr/>
        </p:nvSpPr>
        <p:spPr>
          <a:xfrm>
            <a:off x="5420360" y="1174750"/>
            <a:ext cx="5956935" cy="4432300"/>
          </a:xfrm>
          <a:prstGeom prst="snip2DiagRect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cs typeface="宋体" panose="02010600030101010101" pitchFamily="2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7531735" y="4081145"/>
            <a:ext cx="8159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只能使用</a:t>
            </a:r>
          </a:p>
          <a:p>
            <a:r>
              <a:rPr lang="zh-CN" altLang="en-US" sz="1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补贴钱包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8710930" y="4541520"/>
            <a:ext cx="8159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两个钱包</a:t>
            </a:r>
          </a:p>
          <a:p>
            <a:r>
              <a:rPr lang="zh-CN" altLang="en-US" sz="1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都能使用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6390640" y="5608955"/>
            <a:ext cx="47053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l" fontAlgn="auto"/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每个食堂支持设置不同的钱包支付方式，例如只能余额支付或者只能补贴支付，也可以设置余额和补贴都能支付（一般情况下补贴钱包优先支付）</a:t>
            </a:r>
          </a:p>
        </p:txBody>
      </p:sp>
      <p:pic>
        <p:nvPicPr>
          <p:cNvPr id="7168" name="图片 7167">
            <a:extLst>
              <a:ext uri="{FF2B5EF4-FFF2-40B4-BE49-F238E27FC236}">
                <a16:creationId xmlns:a16="http://schemas.microsoft.com/office/drawing/2014/main" id="{D2FCE1BC-ECB6-A076-4CB1-65023C66028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0462" y="321310"/>
            <a:ext cx="1937645" cy="576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16585" y="391795"/>
            <a:ext cx="423780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多种取餐方式</a:t>
            </a:r>
          </a:p>
        </p:txBody>
      </p:sp>
      <p:sp>
        <p:nvSpPr>
          <p:cNvPr id="22" name="矩形 21"/>
          <p:cNvSpPr/>
          <p:nvPr/>
        </p:nvSpPr>
        <p:spPr>
          <a:xfrm>
            <a:off x="297815" y="321310"/>
            <a:ext cx="153035" cy="632460"/>
          </a:xfrm>
          <a:prstGeom prst="rect">
            <a:avLst/>
          </a:prstGeom>
          <a:gradFill>
            <a:gsLst>
              <a:gs pos="0">
                <a:srgbClr val="93BFC8"/>
              </a:gs>
              <a:gs pos="100000">
                <a:srgbClr val="5B9FAB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205418" y="3244589"/>
            <a:ext cx="397764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cs typeface="宋体" panose="02010600030101010101" pitchFamily="2" charset="-122"/>
              </a:rPr>
              <a:t>可根据卡类设置，不同的取餐方式   </a:t>
            </a:r>
            <a:endParaRPr lang="en-US" altLang="zh-CN" b="1" dirty="0">
              <a:cs typeface="宋体" panose="02010600030101010101" pitchFamily="2" charset="-122"/>
            </a:endParaRPr>
          </a:p>
        </p:txBody>
      </p:sp>
      <p:pic>
        <p:nvPicPr>
          <p:cNvPr id="4" name="图片 3" descr="刷卡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78380" y="1657985"/>
            <a:ext cx="914400" cy="914400"/>
          </a:xfrm>
          <a:prstGeom prst="rect">
            <a:avLst/>
          </a:prstGeom>
        </p:spPr>
      </p:pic>
      <p:pic>
        <p:nvPicPr>
          <p:cNvPr id="5" name="图片 4" descr="人脸识别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82945" y="1657985"/>
            <a:ext cx="914400" cy="9144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10650" y="1636395"/>
            <a:ext cx="924560" cy="93599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095500" y="2734310"/>
            <a:ext cx="12801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>
                <a:cs typeface="宋体" panose="02010600030101010101" pitchFamily="2" charset="-122"/>
              </a:rPr>
              <a:t>刷卡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600065" y="2724150"/>
            <a:ext cx="12801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>
                <a:cs typeface="宋体" panose="02010600030101010101" pitchFamily="2" charset="-122"/>
              </a:rPr>
              <a:t>刷脸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8832850" y="2724150"/>
            <a:ext cx="12801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>
                <a:cs typeface="宋体" panose="02010600030101010101" pitchFamily="2" charset="-122"/>
              </a:rPr>
              <a:t>二维码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68055" y="4205605"/>
            <a:ext cx="1809115" cy="190373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51635" y="4013200"/>
            <a:ext cx="2058670" cy="216408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74995" y="4013200"/>
            <a:ext cx="1266190" cy="228917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801F790-0DDA-6E57-1137-9CA2464E142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0462" y="321310"/>
            <a:ext cx="1937645" cy="576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圆角矩形 26"/>
          <p:cNvSpPr/>
          <p:nvPr>
            <p:custDataLst>
              <p:tags r:id="rId2"/>
            </p:custDataLst>
          </p:nvPr>
        </p:nvSpPr>
        <p:spPr>
          <a:xfrm>
            <a:off x="7049952" y="1439545"/>
            <a:ext cx="3556442" cy="1172278"/>
          </a:xfrm>
          <a:prstGeom prst="roundRect">
            <a:avLst/>
          </a:prstGeom>
          <a:solidFill>
            <a:schemeClr val="accent1">
              <a:lumMod val="20000"/>
              <a:lumOff val="8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宋体" panose="02010600030101010101" pitchFamily="2" charset="-122"/>
            </a:endParaRPr>
          </a:p>
        </p:txBody>
      </p:sp>
      <p:sp>
        <p:nvSpPr>
          <p:cNvPr id="3" name="矩形 2"/>
          <p:cNvSpPr/>
          <p:nvPr>
            <p:custDataLst>
              <p:tags r:id="rId3"/>
            </p:custDataLst>
          </p:nvPr>
        </p:nvSpPr>
        <p:spPr>
          <a:xfrm>
            <a:off x="7211216" y="1962758"/>
            <a:ext cx="3335669" cy="64970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marL="0" indent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t>主要显示所有员工消费和充值记录，可对消费金额进行纠错。</a:t>
            </a:r>
          </a:p>
        </p:txBody>
      </p:sp>
      <p:sp>
        <p:nvSpPr>
          <p:cNvPr id="2" name="矩形 1"/>
          <p:cNvSpPr/>
          <p:nvPr>
            <p:custDataLst>
              <p:tags r:id="rId4"/>
            </p:custDataLst>
          </p:nvPr>
        </p:nvSpPr>
        <p:spPr>
          <a:xfrm>
            <a:off x="7211216" y="1439545"/>
            <a:ext cx="3335669" cy="47082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ea"/>
                <a:cs typeface="+mn-ea"/>
                <a:sym typeface="+mn-ea"/>
              </a:rPr>
              <a:t>餐卡流水表</a:t>
            </a:r>
          </a:p>
        </p:txBody>
      </p:sp>
      <p:sp>
        <p:nvSpPr>
          <p:cNvPr id="5" name="任意多边形 1"/>
          <p:cNvSpPr/>
          <p:nvPr>
            <p:custDataLst>
              <p:tags r:id="rId5"/>
            </p:custDataLst>
          </p:nvPr>
        </p:nvSpPr>
        <p:spPr bwMode="auto">
          <a:xfrm>
            <a:off x="5567835" y="1716164"/>
            <a:ext cx="1495533" cy="566654"/>
          </a:xfrm>
          <a:custGeom>
            <a:avLst/>
            <a:gdLst>
              <a:gd name="connsiteX0" fmla="*/ 2662 w 3007"/>
              <a:gd name="connsiteY0" fmla="*/ 0 h 1139"/>
              <a:gd name="connsiteX1" fmla="*/ 2557 w 3007"/>
              <a:gd name="connsiteY1" fmla="*/ 0 h 1139"/>
              <a:gd name="connsiteX2" fmla="*/ 537 w 3007"/>
              <a:gd name="connsiteY2" fmla="*/ 0 h 1139"/>
              <a:gd name="connsiteX3" fmla="*/ 0 w 3007"/>
              <a:gd name="connsiteY3" fmla="*/ 515 h 1139"/>
              <a:gd name="connsiteX4" fmla="*/ 537 w 3007"/>
              <a:gd name="connsiteY4" fmla="*/ 1028 h 1139"/>
              <a:gd name="connsiteX5" fmla="*/ 2557 w 3007"/>
              <a:gd name="connsiteY5" fmla="*/ 1028 h 1139"/>
              <a:gd name="connsiteX6" fmla="*/ 2728 w 3007"/>
              <a:gd name="connsiteY6" fmla="*/ 1028 h 1139"/>
              <a:gd name="connsiteX7" fmla="*/ 3007 w 3007"/>
              <a:gd name="connsiteY7" fmla="*/ 1137 h 1139"/>
              <a:gd name="connsiteX8" fmla="*/ 3007 w 3007"/>
              <a:gd name="connsiteY8" fmla="*/ 150 h 1139"/>
              <a:gd name="connsiteX9" fmla="*/ 2662 w 3007"/>
              <a:gd name="connsiteY9" fmla="*/ 0 h 1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0" t="0" r="r" b="b"/>
            <a:pathLst>
              <a:path w="3007" h="1139">
                <a:moveTo>
                  <a:pt x="2662" y="0"/>
                </a:moveTo>
                <a:cubicBezTo>
                  <a:pt x="2557" y="0"/>
                  <a:pt x="2557" y="0"/>
                  <a:pt x="2557" y="0"/>
                </a:cubicBezTo>
                <a:cubicBezTo>
                  <a:pt x="537" y="0"/>
                  <a:pt x="537" y="0"/>
                  <a:pt x="537" y="0"/>
                </a:cubicBezTo>
                <a:cubicBezTo>
                  <a:pt x="0" y="515"/>
                  <a:pt x="0" y="515"/>
                  <a:pt x="0" y="515"/>
                </a:cubicBezTo>
                <a:cubicBezTo>
                  <a:pt x="537" y="1028"/>
                  <a:pt x="537" y="1028"/>
                  <a:pt x="537" y="1028"/>
                </a:cubicBezTo>
                <a:cubicBezTo>
                  <a:pt x="2557" y="1028"/>
                  <a:pt x="2557" y="1028"/>
                  <a:pt x="2557" y="1028"/>
                </a:cubicBezTo>
                <a:cubicBezTo>
                  <a:pt x="2728" y="1028"/>
                  <a:pt x="2728" y="1028"/>
                  <a:pt x="2728" y="1028"/>
                </a:cubicBezTo>
                <a:cubicBezTo>
                  <a:pt x="2882" y="1028"/>
                  <a:pt x="3007" y="1077"/>
                  <a:pt x="3007" y="1137"/>
                </a:cubicBezTo>
                <a:cubicBezTo>
                  <a:pt x="3007" y="1197"/>
                  <a:pt x="3007" y="150"/>
                  <a:pt x="3007" y="150"/>
                </a:cubicBezTo>
                <a:cubicBezTo>
                  <a:pt x="3007" y="67"/>
                  <a:pt x="2852" y="0"/>
                  <a:pt x="2662" y="0"/>
                </a:cubicBezTo>
                <a:close/>
              </a:path>
            </a:pathLst>
          </a:custGeom>
          <a:gradFill>
            <a:gsLst>
              <a:gs pos="0">
                <a:srgbClr val="93BFC8"/>
              </a:gs>
              <a:gs pos="100000">
                <a:srgbClr val="5B9FAB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2000" b="1">
                <a:solidFill>
                  <a:schemeClr val="tx1"/>
                </a:solidFill>
                <a:cs typeface="宋体" panose="02010600030101010101" pitchFamily="2" charset="-122"/>
                <a:sym typeface="+mn-ea"/>
              </a:rPr>
              <a:t>01</a:t>
            </a:r>
          </a:p>
        </p:txBody>
      </p:sp>
      <p:sp>
        <p:nvSpPr>
          <p:cNvPr id="9" name="任意多边形 2"/>
          <p:cNvSpPr/>
          <p:nvPr>
            <p:custDataLst>
              <p:tags r:id="rId6"/>
            </p:custDataLst>
          </p:nvPr>
        </p:nvSpPr>
        <p:spPr bwMode="auto">
          <a:xfrm>
            <a:off x="6849994" y="2227239"/>
            <a:ext cx="223595" cy="108603"/>
          </a:xfrm>
          <a:custGeom>
            <a:avLst/>
            <a:gdLst>
              <a:gd name="T0" fmla="*/ 145 w 381"/>
              <a:gd name="T1" fmla="*/ 0 h 185"/>
              <a:gd name="T2" fmla="*/ 0 w 381"/>
              <a:gd name="T3" fmla="*/ 0 h 185"/>
              <a:gd name="T4" fmla="*/ 0 w 381"/>
              <a:gd name="T5" fmla="*/ 185 h 185"/>
              <a:gd name="T6" fmla="*/ 145 w 381"/>
              <a:gd name="T7" fmla="*/ 185 h 185"/>
              <a:gd name="T8" fmla="*/ 381 w 381"/>
              <a:gd name="T9" fmla="*/ 92 h 185"/>
              <a:gd name="T10" fmla="*/ 145 w 381"/>
              <a:gd name="T11" fmla="*/ 0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81" h="185">
                <a:moveTo>
                  <a:pt x="145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85"/>
                  <a:pt x="0" y="185"/>
                  <a:pt x="0" y="185"/>
                </a:cubicBezTo>
                <a:cubicBezTo>
                  <a:pt x="145" y="185"/>
                  <a:pt x="145" y="185"/>
                  <a:pt x="145" y="185"/>
                </a:cubicBezTo>
                <a:cubicBezTo>
                  <a:pt x="275" y="185"/>
                  <a:pt x="381" y="143"/>
                  <a:pt x="381" y="92"/>
                </a:cubicBezTo>
                <a:cubicBezTo>
                  <a:pt x="381" y="41"/>
                  <a:pt x="275" y="0"/>
                  <a:pt x="145" y="0"/>
                </a:cubicBezTo>
                <a:close/>
              </a:path>
            </a:pathLst>
          </a:custGeom>
          <a:gradFill>
            <a:gsLst>
              <a:gs pos="0">
                <a:srgbClr val="93BFC8"/>
              </a:gs>
              <a:gs pos="100000">
                <a:srgbClr val="5B9FAB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2000" b="1">
              <a:solidFill>
                <a:schemeClr val="tx1"/>
              </a:solidFill>
              <a:cs typeface="宋体" panose="02010600030101010101" pitchFamily="2" charset="-122"/>
              <a:sym typeface="+mn-lt"/>
            </a:endParaRPr>
          </a:p>
        </p:txBody>
      </p:sp>
      <p:sp>
        <p:nvSpPr>
          <p:cNvPr id="33" name="圆角矩形 32"/>
          <p:cNvSpPr/>
          <p:nvPr>
            <p:custDataLst>
              <p:tags r:id="rId7"/>
            </p:custDataLst>
          </p:nvPr>
        </p:nvSpPr>
        <p:spPr>
          <a:xfrm>
            <a:off x="7049770" y="2954655"/>
            <a:ext cx="3556635" cy="1403985"/>
          </a:xfrm>
          <a:prstGeom prst="roundRect">
            <a:avLst/>
          </a:prstGeom>
          <a:solidFill>
            <a:schemeClr val="accent1">
              <a:lumMod val="20000"/>
              <a:lumOff val="8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宋体" panose="02010600030101010101" pitchFamily="2" charset="-122"/>
            </a:endParaRPr>
          </a:p>
        </p:txBody>
      </p:sp>
      <p:sp>
        <p:nvSpPr>
          <p:cNvPr id="12" name="矩形 11"/>
          <p:cNvSpPr/>
          <p:nvPr>
            <p:custDataLst>
              <p:tags r:id="rId8"/>
            </p:custDataLst>
          </p:nvPr>
        </p:nvSpPr>
        <p:spPr>
          <a:xfrm>
            <a:off x="7211216" y="3478095"/>
            <a:ext cx="3335669" cy="64970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marL="0" indent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t>主要统计各设备的运营情况，包括发卡、手动补录、金额纠错、后台充值、微信充值、餐次消费和报餐取餐的统计信息。</a:t>
            </a:r>
          </a:p>
        </p:txBody>
      </p:sp>
      <p:sp>
        <p:nvSpPr>
          <p:cNvPr id="14" name="矩形 13"/>
          <p:cNvSpPr/>
          <p:nvPr>
            <p:custDataLst>
              <p:tags r:id="rId9"/>
            </p:custDataLst>
          </p:nvPr>
        </p:nvSpPr>
        <p:spPr>
          <a:xfrm>
            <a:off x="7211216" y="2954882"/>
            <a:ext cx="3335669" cy="47082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ea"/>
                <a:cs typeface="+mn-ea"/>
                <a:sym typeface="+mn-ea"/>
              </a:rPr>
              <a:t>运营统计表</a:t>
            </a:r>
          </a:p>
        </p:txBody>
      </p:sp>
      <p:sp>
        <p:nvSpPr>
          <p:cNvPr id="15" name="任意多边形 3"/>
          <p:cNvSpPr/>
          <p:nvPr>
            <p:custDataLst>
              <p:tags r:id="rId10"/>
            </p:custDataLst>
          </p:nvPr>
        </p:nvSpPr>
        <p:spPr bwMode="auto">
          <a:xfrm>
            <a:off x="5567835" y="3232779"/>
            <a:ext cx="1495533" cy="566015"/>
          </a:xfrm>
          <a:custGeom>
            <a:avLst/>
            <a:gdLst>
              <a:gd name="connsiteX0" fmla="*/ 2662 w 3007"/>
              <a:gd name="connsiteY0" fmla="*/ 0 h 1137"/>
              <a:gd name="connsiteX1" fmla="*/ 2557 w 3007"/>
              <a:gd name="connsiteY1" fmla="*/ 0 h 1137"/>
              <a:gd name="connsiteX2" fmla="*/ 537 w 3007"/>
              <a:gd name="connsiteY2" fmla="*/ 0 h 1137"/>
              <a:gd name="connsiteX3" fmla="*/ 0 w 3007"/>
              <a:gd name="connsiteY3" fmla="*/ 514 h 1137"/>
              <a:gd name="connsiteX4" fmla="*/ 537 w 3007"/>
              <a:gd name="connsiteY4" fmla="*/ 1027 h 1137"/>
              <a:gd name="connsiteX5" fmla="*/ 2557 w 3007"/>
              <a:gd name="connsiteY5" fmla="*/ 1027 h 1137"/>
              <a:gd name="connsiteX6" fmla="*/ 2728 w 3007"/>
              <a:gd name="connsiteY6" fmla="*/ 1027 h 1137"/>
              <a:gd name="connsiteX7" fmla="*/ 3007 w 3007"/>
              <a:gd name="connsiteY7" fmla="*/ 1135 h 1137"/>
              <a:gd name="connsiteX8" fmla="*/ 3007 w 3007"/>
              <a:gd name="connsiteY8" fmla="*/ 150 h 1137"/>
              <a:gd name="connsiteX9" fmla="*/ 2662 w 3007"/>
              <a:gd name="connsiteY9" fmla="*/ 0 h 1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0" t="0" r="r" b="b"/>
            <a:pathLst>
              <a:path w="3007" h="1137">
                <a:moveTo>
                  <a:pt x="2662" y="0"/>
                </a:moveTo>
                <a:cubicBezTo>
                  <a:pt x="2557" y="0"/>
                  <a:pt x="2557" y="0"/>
                  <a:pt x="2557" y="0"/>
                </a:cubicBezTo>
                <a:cubicBezTo>
                  <a:pt x="537" y="0"/>
                  <a:pt x="537" y="0"/>
                  <a:pt x="537" y="0"/>
                </a:cubicBezTo>
                <a:cubicBezTo>
                  <a:pt x="0" y="514"/>
                  <a:pt x="0" y="514"/>
                  <a:pt x="0" y="514"/>
                </a:cubicBezTo>
                <a:cubicBezTo>
                  <a:pt x="537" y="1027"/>
                  <a:pt x="537" y="1027"/>
                  <a:pt x="537" y="1027"/>
                </a:cubicBezTo>
                <a:cubicBezTo>
                  <a:pt x="2557" y="1027"/>
                  <a:pt x="2557" y="1027"/>
                  <a:pt x="2557" y="1027"/>
                </a:cubicBezTo>
                <a:cubicBezTo>
                  <a:pt x="2728" y="1027"/>
                  <a:pt x="2728" y="1027"/>
                  <a:pt x="2728" y="1027"/>
                </a:cubicBezTo>
                <a:cubicBezTo>
                  <a:pt x="2882" y="1027"/>
                  <a:pt x="3007" y="1075"/>
                  <a:pt x="3007" y="1135"/>
                </a:cubicBezTo>
                <a:cubicBezTo>
                  <a:pt x="3007" y="1195"/>
                  <a:pt x="3007" y="150"/>
                  <a:pt x="3007" y="150"/>
                </a:cubicBezTo>
                <a:cubicBezTo>
                  <a:pt x="3007" y="67"/>
                  <a:pt x="2852" y="0"/>
                  <a:pt x="2662" y="0"/>
                </a:cubicBezTo>
                <a:close/>
              </a:path>
            </a:pathLst>
          </a:custGeom>
          <a:gradFill>
            <a:gsLst>
              <a:gs pos="0">
                <a:srgbClr val="93BFC8"/>
              </a:gs>
              <a:gs pos="100000">
                <a:srgbClr val="5B9FAB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2000" b="1">
                <a:solidFill>
                  <a:schemeClr val="tx1"/>
                </a:solidFill>
                <a:cs typeface="宋体" panose="02010600030101010101" pitchFamily="2" charset="-122"/>
                <a:sym typeface="+mn-ea"/>
              </a:rPr>
              <a:t>03</a:t>
            </a:r>
          </a:p>
        </p:txBody>
      </p:sp>
      <p:sp>
        <p:nvSpPr>
          <p:cNvPr id="16" name="任意多边形 4"/>
          <p:cNvSpPr/>
          <p:nvPr>
            <p:custDataLst>
              <p:tags r:id="rId11"/>
            </p:custDataLst>
          </p:nvPr>
        </p:nvSpPr>
        <p:spPr bwMode="auto">
          <a:xfrm>
            <a:off x="6846800" y="3743215"/>
            <a:ext cx="223595" cy="107965"/>
          </a:xfrm>
          <a:custGeom>
            <a:avLst/>
            <a:gdLst>
              <a:gd name="T0" fmla="*/ 145 w 381"/>
              <a:gd name="T1" fmla="*/ 0 h 184"/>
              <a:gd name="T2" fmla="*/ 0 w 381"/>
              <a:gd name="T3" fmla="*/ 0 h 184"/>
              <a:gd name="T4" fmla="*/ 0 w 381"/>
              <a:gd name="T5" fmla="*/ 184 h 184"/>
              <a:gd name="T6" fmla="*/ 145 w 381"/>
              <a:gd name="T7" fmla="*/ 184 h 184"/>
              <a:gd name="T8" fmla="*/ 381 w 381"/>
              <a:gd name="T9" fmla="*/ 92 h 184"/>
              <a:gd name="T10" fmla="*/ 145 w 381"/>
              <a:gd name="T11" fmla="*/ 0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81" h="184">
                <a:moveTo>
                  <a:pt x="145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84"/>
                  <a:pt x="0" y="184"/>
                  <a:pt x="0" y="184"/>
                </a:cubicBezTo>
                <a:cubicBezTo>
                  <a:pt x="145" y="184"/>
                  <a:pt x="145" y="184"/>
                  <a:pt x="145" y="184"/>
                </a:cubicBezTo>
                <a:cubicBezTo>
                  <a:pt x="275" y="184"/>
                  <a:pt x="381" y="143"/>
                  <a:pt x="381" y="92"/>
                </a:cubicBezTo>
                <a:cubicBezTo>
                  <a:pt x="381" y="41"/>
                  <a:pt x="275" y="0"/>
                  <a:pt x="145" y="0"/>
                </a:cubicBezTo>
                <a:close/>
              </a:path>
            </a:pathLst>
          </a:custGeom>
          <a:gradFill>
            <a:gsLst>
              <a:gs pos="0">
                <a:srgbClr val="93BFC8"/>
              </a:gs>
              <a:gs pos="100000">
                <a:srgbClr val="5B9FAB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2000" b="1">
              <a:solidFill>
                <a:schemeClr val="tx1"/>
              </a:solidFill>
              <a:cs typeface="宋体" panose="02010600030101010101" pitchFamily="2" charset="-122"/>
              <a:sym typeface="+mn-lt"/>
            </a:endParaRPr>
          </a:p>
        </p:txBody>
      </p:sp>
      <p:sp>
        <p:nvSpPr>
          <p:cNvPr id="17" name="圆角矩形 16"/>
          <p:cNvSpPr/>
          <p:nvPr>
            <p:custDataLst>
              <p:tags r:id="rId12"/>
            </p:custDataLst>
          </p:nvPr>
        </p:nvSpPr>
        <p:spPr>
          <a:xfrm>
            <a:off x="1426852" y="3712550"/>
            <a:ext cx="3556442" cy="1172278"/>
          </a:xfrm>
          <a:prstGeom prst="roundRect">
            <a:avLst/>
          </a:prstGeom>
          <a:solidFill>
            <a:schemeClr val="accent4">
              <a:lumMod val="20000"/>
              <a:lumOff val="8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宋体" panose="02010600030101010101" pitchFamily="2" charset="-122"/>
            </a:endParaRPr>
          </a:p>
        </p:txBody>
      </p:sp>
      <p:sp>
        <p:nvSpPr>
          <p:cNvPr id="18" name="矩形 17"/>
          <p:cNvSpPr/>
          <p:nvPr>
            <p:custDataLst>
              <p:tags r:id="rId13"/>
            </p:custDataLst>
          </p:nvPr>
        </p:nvSpPr>
        <p:spPr>
          <a:xfrm>
            <a:off x="1502628" y="4235763"/>
            <a:ext cx="3335669" cy="64970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r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t>主要统计个人当月消费信息。</a:t>
            </a:r>
          </a:p>
        </p:txBody>
      </p:sp>
      <p:sp>
        <p:nvSpPr>
          <p:cNvPr id="19" name="矩形 18"/>
          <p:cNvSpPr/>
          <p:nvPr>
            <p:custDataLst>
              <p:tags r:id="rId14"/>
            </p:custDataLst>
          </p:nvPr>
        </p:nvSpPr>
        <p:spPr>
          <a:xfrm>
            <a:off x="1502628" y="3712550"/>
            <a:ext cx="3335669" cy="47082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>
                <a:solidFill>
                  <a:schemeClr val="accent4"/>
                </a:solidFill>
                <a:latin typeface="+mn-ea"/>
                <a:cs typeface="+mn-ea"/>
              </a:rPr>
              <a:t>个人消费统计表</a:t>
            </a:r>
          </a:p>
        </p:txBody>
      </p:sp>
      <p:sp>
        <p:nvSpPr>
          <p:cNvPr id="146" name="任意多边形 5"/>
          <p:cNvSpPr/>
          <p:nvPr>
            <p:custDataLst>
              <p:tags r:id="rId15"/>
            </p:custDataLst>
          </p:nvPr>
        </p:nvSpPr>
        <p:spPr bwMode="auto">
          <a:xfrm>
            <a:off x="4983294" y="3990447"/>
            <a:ext cx="1495533" cy="564738"/>
          </a:xfrm>
          <a:custGeom>
            <a:avLst/>
            <a:gdLst>
              <a:gd name="connsiteX0" fmla="*/ 345 w 3007"/>
              <a:gd name="connsiteY0" fmla="*/ 0 h 1135"/>
              <a:gd name="connsiteX1" fmla="*/ 451 w 3007"/>
              <a:gd name="connsiteY1" fmla="*/ 0 h 1135"/>
              <a:gd name="connsiteX2" fmla="*/ 2470 w 3007"/>
              <a:gd name="connsiteY2" fmla="*/ 0 h 1135"/>
              <a:gd name="connsiteX3" fmla="*/ 3007 w 3007"/>
              <a:gd name="connsiteY3" fmla="*/ 512 h 1135"/>
              <a:gd name="connsiteX4" fmla="*/ 2470 w 3007"/>
              <a:gd name="connsiteY4" fmla="*/ 1025 h 1135"/>
              <a:gd name="connsiteX5" fmla="*/ 451 w 3007"/>
              <a:gd name="connsiteY5" fmla="*/ 1025 h 1135"/>
              <a:gd name="connsiteX6" fmla="*/ 279 w 3007"/>
              <a:gd name="connsiteY6" fmla="*/ 1025 h 1135"/>
              <a:gd name="connsiteX7" fmla="*/ 0 w 3007"/>
              <a:gd name="connsiteY7" fmla="*/ 1133 h 1135"/>
              <a:gd name="connsiteX8" fmla="*/ 0 w 3007"/>
              <a:gd name="connsiteY8" fmla="*/ 148 h 1135"/>
              <a:gd name="connsiteX9" fmla="*/ 345 w 3007"/>
              <a:gd name="connsiteY9" fmla="*/ 0 h 1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0" t="0" r="r" b="b"/>
            <a:pathLst>
              <a:path w="3007" h="1135">
                <a:moveTo>
                  <a:pt x="345" y="0"/>
                </a:moveTo>
                <a:cubicBezTo>
                  <a:pt x="451" y="0"/>
                  <a:pt x="451" y="0"/>
                  <a:pt x="451" y="0"/>
                </a:cubicBezTo>
                <a:cubicBezTo>
                  <a:pt x="2470" y="0"/>
                  <a:pt x="2470" y="0"/>
                  <a:pt x="2470" y="0"/>
                </a:cubicBezTo>
                <a:cubicBezTo>
                  <a:pt x="3007" y="512"/>
                  <a:pt x="3007" y="512"/>
                  <a:pt x="3007" y="512"/>
                </a:cubicBezTo>
                <a:cubicBezTo>
                  <a:pt x="2470" y="1025"/>
                  <a:pt x="2470" y="1025"/>
                  <a:pt x="2470" y="1025"/>
                </a:cubicBezTo>
                <a:cubicBezTo>
                  <a:pt x="451" y="1025"/>
                  <a:pt x="451" y="1025"/>
                  <a:pt x="451" y="1025"/>
                </a:cubicBezTo>
                <a:cubicBezTo>
                  <a:pt x="279" y="1025"/>
                  <a:pt x="279" y="1025"/>
                  <a:pt x="279" y="1025"/>
                </a:cubicBezTo>
                <a:cubicBezTo>
                  <a:pt x="125" y="1025"/>
                  <a:pt x="0" y="1074"/>
                  <a:pt x="0" y="1133"/>
                </a:cubicBezTo>
                <a:cubicBezTo>
                  <a:pt x="0" y="1192"/>
                  <a:pt x="0" y="148"/>
                  <a:pt x="0" y="148"/>
                </a:cubicBezTo>
                <a:cubicBezTo>
                  <a:pt x="0" y="66"/>
                  <a:pt x="155" y="0"/>
                  <a:pt x="345" y="0"/>
                </a:cubicBezTo>
                <a:close/>
              </a:path>
            </a:pathLst>
          </a:custGeom>
          <a:gradFill>
            <a:gsLst>
              <a:gs pos="0">
                <a:srgbClr val="93BFC8"/>
              </a:gs>
              <a:gs pos="100000">
                <a:srgbClr val="5B9FAB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2000" b="1">
                <a:solidFill>
                  <a:schemeClr val="tx1"/>
                </a:solidFill>
                <a:cs typeface="宋体" panose="02010600030101010101" pitchFamily="2" charset="-122"/>
                <a:sym typeface="+mn-ea"/>
              </a:rPr>
              <a:t>04</a:t>
            </a:r>
          </a:p>
        </p:txBody>
      </p:sp>
      <p:sp>
        <p:nvSpPr>
          <p:cNvPr id="147" name="任意多边形 6"/>
          <p:cNvSpPr/>
          <p:nvPr>
            <p:custDataLst>
              <p:tags r:id="rId16"/>
            </p:custDataLst>
          </p:nvPr>
        </p:nvSpPr>
        <p:spPr bwMode="auto">
          <a:xfrm>
            <a:off x="4977544" y="4499606"/>
            <a:ext cx="224873" cy="108603"/>
          </a:xfrm>
          <a:custGeom>
            <a:avLst/>
            <a:gdLst>
              <a:gd name="T0" fmla="*/ 236 w 382"/>
              <a:gd name="T1" fmla="*/ 0 h 185"/>
              <a:gd name="T2" fmla="*/ 382 w 382"/>
              <a:gd name="T3" fmla="*/ 0 h 185"/>
              <a:gd name="T4" fmla="*/ 382 w 382"/>
              <a:gd name="T5" fmla="*/ 185 h 185"/>
              <a:gd name="T6" fmla="*/ 236 w 382"/>
              <a:gd name="T7" fmla="*/ 185 h 185"/>
              <a:gd name="T8" fmla="*/ 0 w 382"/>
              <a:gd name="T9" fmla="*/ 92 h 185"/>
              <a:gd name="T10" fmla="*/ 236 w 382"/>
              <a:gd name="T11" fmla="*/ 0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82" h="185">
                <a:moveTo>
                  <a:pt x="236" y="0"/>
                </a:moveTo>
                <a:cubicBezTo>
                  <a:pt x="382" y="0"/>
                  <a:pt x="382" y="0"/>
                  <a:pt x="382" y="0"/>
                </a:cubicBezTo>
                <a:cubicBezTo>
                  <a:pt x="382" y="185"/>
                  <a:pt x="382" y="185"/>
                  <a:pt x="382" y="185"/>
                </a:cubicBezTo>
                <a:cubicBezTo>
                  <a:pt x="236" y="185"/>
                  <a:pt x="236" y="185"/>
                  <a:pt x="236" y="185"/>
                </a:cubicBezTo>
                <a:cubicBezTo>
                  <a:pt x="106" y="185"/>
                  <a:pt x="0" y="143"/>
                  <a:pt x="0" y="92"/>
                </a:cubicBezTo>
                <a:cubicBezTo>
                  <a:pt x="0" y="42"/>
                  <a:pt x="106" y="0"/>
                  <a:pt x="236" y="0"/>
                </a:cubicBezTo>
                <a:close/>
              </a:path>
            </a:pathLst>
          </a:custGeom>
          <a:gradFill>
            <a:gsLst>
              <a:gs pos="0">
                <a:srgbClr val="93BFC8"/>
              </a:gs>
              <a:gs pos="100000">
                <a:srgbClr val="5B9FAB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2000" b="1">
              <a:solidFill>
                <a:schemeClr val="tx1"/>
              </a:solidFill>
              <a:cs typeface="宋体" panose="02010600030101010101" pitchFamily="2" charset="-122"/>
              <a:sym typeface="+mn-lt"/>
            </a:endParaRPr>
          </a:p>
        </p:txBody>
      </p:sp>
      <p:sp>
        <p:nvSpPr>
          <p:cNvPr id="38" name="圆角矩形 37"/>
          <p:cNvSpPr/>
          <p:nvPr>
            <p:custDataLst>
              <p:tags r:id="rId17"/>
            </p:custDataLst>
          </p:nvPr>
        </p:nvSpPr>
        <p:spPr>
          <a:xfrm>
            <a:off x="7074152" y="4746444"/>
            <a:ext cx="3545582" cy="1172278"/>
          </a:xfrm>
          <a:prstGeom prst="roundRect">
            <a:avLst/>
          </a:prstGeom>
          <a:solidFill>
            <a:schemeClr val="accent1">
              <a:lumMod val="20000"/>
              <a:lumOff val="8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宋体" panose="02010600030101010101" pitchFamily="2" charset="-122"/>
            </a:endParaRPr>
          </a:p>
        </p:txBody>
      </p:sp>
      <p:sp>
        <p:nvSpPr>
          <p:cNvPr id="22" name="矩形 21"/>
          <p:cNvSpPr/>
          <p:nvPr>
            <p:custDataLst>
              <p:tags r:id="rId18"/>
            </p:custDataLst>
          </p:nvPr>
        </p:nvSpPr>
        <p:spPr>
          <a:xfrm>
            <a:off x="7211216" y="5267752"/>
            <a:ext cx="3335669" cy="64970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t>主要统计部门员工当月消费信息。</a:t>
            </a:r>
          </a:p>
        </p:txBody>
      </p:sp>
      <p:sp>
        <p:nvSpPr>
          <p:cNvPr id="24" name="任意多边形 23"/>
          <p:cNvSpPr/>
          <p:nvPr>
            <p:custDataLst>
              <p:tags r:id="rId19"/>
            </p:custDataLst>
          </p:nvPr>
        </p:nvSpPr>
        <p:spPr bwMode="auto">
          <a:xfrm>
            <a:off x="5567835" y="4746838"/>
            <a:ext cx="1495533" cy="566015"/>
          </a:xfrm>
          <a:custGeom>
            <a:avLst/>
            <a:gdLst>
              <a:gd name="connsiteX0" fmla="*/ 2662 w 3007"/>
              <a:gd name="connsiteY0" fmla="*/ 0 h 1137"/>
              <a:gd name="connsiteX1" fmla="*/ 2557 w 3007"/>
              <a:gd name="connsiteY1" fmla="*/ 0 h 1137"/>
              <a:gd name="connsiteX2" fmla="*/ 537 w 3007"/>
              <a:gd name="connsiteY2" fmla="*/ 0 h 1137"/>
              <a:gd name="connsiteX3" fmla="*/ 0 w 3007"/>
              <a:gd name="connsiteY3" fmla="*/ 514 h 1137"/>
              <a:gd name="connsiteX4" fmla="*/ 537 w 3007"/>
              <a:gd name="connsiteY4" fmla="*/ 1027 h 1137"/>
              <a:gd name="connsiteX5" fmla="*/ 2557 w 3007"/>
              <a:gd name="connsiteY5" fmla="*/ 1027 h 1137"/>
              <a:gd name="connsiteX6" fmla="*/ 2728 w 3007"/>
              <a:gd name="connsiteY6" fmla="*/ 1027 h 1137"/>
              <a:gd name="connsiteX7" fmla="*/ 3007 w 3007"/>
              <a:gd name="connsiteY7" fmla="*/ 1135 h 1137"/>
              <a:gd name="connsiteX8" fmla="*/ 3007 w 3007"/>
              <a:gd name="connsiteY8" fmla="*/ 150 h 1137"/>
              <a:gd name="connsiteX9" fmla="*/ 2662 w 3007"/>
              <a:gd name="connsiteY9" fmla="*/ 0 h 1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0" t="0" r="r" b="b"/>
            <a:pathLst>
              <a:path w="3007" h="1137">
                <a:moveTo>
                  <a:pt x="2662" y="0"/>
                </a:moveTo>
                <a:cubicBezTo>
                  <a:pt x="2557" y="0"/>
                  <a:pt x="2557" y="0"/>
                  <a:pt x="2557" y="0"/>
                </a:cubicBezTo>
                <a:cubicBezTo>
                  <a:pt x="537" y="0"/>
                  <a:pt x="537" y="0"/>
                  <a:pt x="537" y="0"/>
                </a:cubicBezTo>
                <a:cubicBezTo>
                  <a:pt x="0" y="514"/>
                  <a:pt x="0" y="514"/>
                  <a:pt x="0" y="514"/>
                </a:cubicBezTo>
                <a:cubicBezTo>
                  <a:pt x="537" y="1027"/>
                  <a:pt x="537" y="1027"/>
                  <a:pt x="537" y="1027"/>
                </a:cubicBezTo>
                <a:cubicBezTo>
                  <a:pt x="2557" y="1027"/>
                  <a:pt x="2557" y="1027"/>
                  <a:pt x="2557" y="1027"/>
                </a:cubicBezTo>
                <a:cubicBezTo>
                  <a:pt x="2728" y="1027"/>
                  <a:pt x="2728" y="1027"/>
                  <a:pt x="2728" y="1027"/>
                </a:cubicBezTo>
                <a:cubicBezTo>
                  <a:pt x="2882" y="1027"/>
                  <a:pt x="3007" y="1075"/>
                  <a:pt x="3007" y="1135"/>
                </a:cubicBezTo>
                <a:cubicBezTo>
                  <a:pt x="3007" y="1195"/>
                  <a:pt x="3007" y="150"/>
                  <a:pt x="3007" y="150"/>
                </a:cubicBezTo>
                <a:cubicBezTo>
                  <a:pt x="3007" y="67"/>
                  <a:pt x="2852" y="0"/>
                  <a:pt x="2662" y="0"/>
                </a:cubicBezTo>
                <a:close/>
              </a:path>
            </a:pathLst>
          </a:custGeom>
          <a:gradFill>
            <a:gsLst>
              <a:gs pos="0">
                <a:srgbClr val="93BFC8"/>
              </a:gs>
              <a:gs pos="100000">
                <a:srgbClr val="5B9FAB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2000" b="1">
                <a:solidFill>
                  <a:schemeClr val="tx1"/>
                </a:solidFill>
                <a:cs typeface="宋体" panose="02010600030101010101" pitchFamily="2" charset="-122"/>
                <a:sym typeface="+mn-ea"/>
              </a:rPr>
              <a:t>05</a:t>
            </a:r>
          </a:p>
        </p:txBody>
      </p:sp>
      <p:sp>
        <p:nvSpPr>
          <p:cNvPr id="25" name="任意多边形 24"/>
          <p:cNvSpPr/>
          <p:nvPr>
            <p:custDataLst>
              <p:tags r:id="rId20"/>
            </p:custDataLst>
          </p:nvPr>
        </p:nvSpPr>
        <p:spPr bwMode="auto">
          <a:xfrm>
            <a:off x="6849356" y="5258552"/>
            <a:ext cx="223595" cy="107965"/>
          </a:xfrm>
          <a:custGeom>
            <a:avLst/>
            <a:gdLst>
              <a:gd name="T0" fmla="*/ 145 w 381"/>
              <a:gd name="T1" fmla="*/ 0 h 184"/>
              <a:gd name="T2" fmla="*/ 0 w 381"/>
              <a:gd name="T3" fmla="*/ 0 h 184"/>
              <a:gd name="T4" fmla="*/ 0 w 381"/>
              <a:gd name="T5" fmla="*/ 184 h 184"/>
              <a:gd name="T6" fmla="*/ 145 w 381"/>
              <a:gd name="T7" fmla="*/ 184 h 184"/>
              <a:gd name="T8" fmla="*/ 381 w 381"/>
              <a:gd name="T9" fmla="*/ 92 h 184"/>
              <a:gd name="T10" fmla="*/ 145 w 381"/>
              <a:gd name="T11" fmla="*/ 0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81" h="184">
                <a:moveTo>
                  <a:pt x="145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84"/>
                  <a:pt x="0" y="184"/>
                  <a:pt x="0" y="184"/>
                </a:cubicBezTo>
                <a:cubicBezTo>
                  <a:pt x="145" y="184"/>
                  <a:pt x="145" y="184"/>
                  <a:pt x="145" y="184"/>
                </a:cubicBezTo>
                <a:cubicBezTo>
                  <a:pt x="275" y="184"/>
                  <a:pt x="381" y="143"/>
                  <a:pt x="381" y="92"/>
                </a:cubicBezTo>
                <a:cubicBezTo>
                  <a:pt x="381" y="41"/>
                  <a:pt x="275" y="0"/>
                  <a:pt x="145" y="0"/>
                </a:cubicBezTo>
                <a:close/>
              </a:path>
            </a:pathLst>
          </a:custGeom>
          <a:gradFill>
            <a:gsLst>
              <a:gs pos="0">
                <a:srgbClr val="93BFC8"/>
              </a:gs>
              <a:gs pos="100000">
                <a:srgbClr val="5B9FAB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2000" b="1">
              <a:solidFill>
                <a:schemeClr val="tx1"/>
              </a:solidFill>
              <a:cs typeface="宋体" panose="02010600030101010101" pitchFamily="2" charset="-122"/>
              <a:sym typeface="+mn-lt"/>
            </a:endParaRPr>
          </a:p>
        </p:txBody>
      </p:sp>
      <p:sp>
        <p:nvSpPr>
          <p:cNvPr id="26" name="圆角矩形 25"/>
          <p:cNvSpPr/>
          <p:nvPr>
            <p:custDataLst>
              <p:tags r:id="rId21"/>
            </p:custDataLst>
          </p:nvPr>
        </p:nvSpPr>
        <p:spPr>
          <a:xfrm>
            <a:off x="1426852" y="5227887"/>
            <a:ext cx="3556442" cy="1172278"/>
          </a:xfrm>
          <a:prstGeom prst="roundRect">
            <a:avLst/>
          </a:prstGeom>
          <a:solidFill>
            <a:schemeClr val="accent4">
              <a:lumMod val="20000"/>
              <a:lumOff val="8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宋体" panose="02010600030101010101" pitchFamily="2" charset="-122"/>
            </a:endParaRPr>
          </a:p>
        </p:txBody>
      </p:sp>
      <p:sp>
        <p:nvSpPr>
          <p:cNvPr id="28" name="矩形 27"/>
          <p:cNvSpPr/>
          <p:nvPr>
            <p:custDataLst>
              <p:tags r:id="rId22"/>
            </p:custDataLst>
          </p:nvPr>
        </p:nvSpPr>
        <p:spPr>
          <a:xfrm>
            <a:off x="1502628" y="5751100"/>
            <a:ext cx="3335669" cy="64970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r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t>主要统计所有员工每日现金充值记录。</a:t>
            </a:r>
          </a:p>
        </p:txBody>
      </p:sp>
      <p:sp>
        <p:nvSpPr>
          <p:cNvPr id="29" name="矩形 28"/>
          <p:cNvSpPr/>
          <p:nvPr>
            <p:custDataLst>
              <p:tags r:id="rId23"/>
            </p:custDataLst>
          </p:nvPr>
        </p:nvSpPr>
        <p:spPr>
          <a:xfrm>
            <a:off x="1502628" y="5227887"/>
            <a:ext cx="3335669" cy="47082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r>
              <a:rPr lang="zh-CN" altLang="en-US" b="1">
                <a:solidFill>
                  <a:schemeClr val="accent4"/>
                </a:solidFill>
                <a:latin typeface="+mn-ea"/>
                <a:cs typeface="+mn-ea"/>
              </a:rPr>
              <a:t>现金交易统计表</a:t>
            </a:r>
          </a:p>
        </p:txBody>
      </p:sp>
      <p:sp>
        <p:nvSpPr>
          <p:cNvPr id="30" name="任意多边形 5"/>
          <p:cNvSpPr/>
          <p:nvPr>
            <p:custDataLst>
              <p:tags r:id="rId24"/>
            </p:custDataLst>
          </p:nvPr>
        </p:nvSpPr>
        <p:spPr bwMode="auto">
          <a:xfrm>
            <a:off x="4983294" y="5504506"/>
            <a:ext cx="1495533" cy="564738"/>
          </a:xfrm>
          <a:custGeom>
            <a:avLst/>
            <a:gdLst>
              <a:gd name="connsiteX0" fmla="*/ 345 w 3007"/>
              <a:gd name="connsiteY0" fmla="*/ 0 h 1135"/>
              <a:gd name="connsiteX1" fmla="*/ 451 w 3007"/>
              <a:gd name="connsiteY1" fmla="*/ 0 h 1135"/>
              <a:gd name="connsiteX2" fmla="*/ 2470 w 3007"/>
              <a:gd name="connsiteY2" fmla="*/ 0 h 1135"/>
              <a:gd name="connsiteX3" fmla="*/ 3007 w 3007"/>
              <a:gd name="connsiteY3" fmla="*/ 512 h 1135"/>
              <a:gd name="connsiteX4" fmla="*/ 2470 w 3007"/>
              <a:gd name="connsiteY4" fmla="*/ 1025 h 1135"/>
              <a:gd name="connsiteX5" fmla="*/ 451 w 3007"/>
              <a:gd name="connsiteY5" fmla="*/ 1025 h 1135"/>
              <a:gd name="connsiteX6" fmla="*/ 279 w 3007"/>
              <a:gd name="connsiteY6" fmla="*/ 1025 h 1135"/>
              <a:gd name="connsiteX7" fmla="*/ 0 w 3007"/>
              <a:gd name="connsiteY7" fmla="*/ 1133 h 1135"/>
              <a:gd name="connsiteX8" fmla="*/ 0 w 3007"/>
              <a:gd name="connsiteY8" fmla="*/ 148 h 1135"/>
              <a:gd name="connsiteX9" fmla="*/ 345 w 3007"/>
              <a:gd name="connsiteY9" fmla="*/ 0 h 1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0" t="0" r="r" b="b"/>
            <a:pathLst>
              <a:path w="3007" h="1135">
                <a:moveTo>
                  <a:pt x="345" y="0"/>
                </a:moveTo>
                <a:cubicBezTo>
                  <a:pt x="451" y="0"/>
                  <a:pt x="451" y="0"/>
                  <a:pt x="451" y="0"/>
                </a:cubicBezTo>
                <a:cubicBezTo>
                  <a:pt x="2470" y="0"/>
                  <a:pt x="2470" y="0"/>
                  <a:pt x="2470" y="0"/>
                </a:cubicBezTo>
                <a:cubicBezTo>
                  <a:pt x="3007" y="512"/>
                  <a:pt x="3007" y="512"/>
                  <a:pt x="3007" y="512"/>
                </a:cubicBezTo>
                <a:cubicBezTo>
                  <a:pt x="2470" y="1025"/>
                  <a:pt x="2470" y="1025"/>
                  <a:pt x="2470" y="1025"/>
                </a:cubicBezTo>
                <a:cubicBezTo>
                  <a:pt x="451" y="1025"/>
                  <a:pt x="451" y="1025"/>
                  <a:pt x="451" y="1025"/>
                </a:cubicBezTo>
                <a:cubicBezTo>
                  <a:pt x="279" y="1025"/>
                  <a:pt x="279" y="1025"/>
                  <a:pt x="279" y="1025"/>
                </a:cubicBezTo>
                <a:cubicBezTo>
                  <a:pt x="125" y="1025"/>
                  <a:pt x="0" y="1074"/>
                  <a:pt x="0" y="1133"/>
                </a:cubicBezTo>
                <a:cubicBezTo>
                  <a:pt x="0" y="1192"/>
                  <a:pt x="0" y="148"/>
                  <a:pt x="0" y="148"/>
                </a:cubicBezTo>
                <a:cubicBezTo>
                  <a:pt x="0" y="66"/>
                  <a:pt x="155" y="0"/>
                  <a:pt x="345" y="0"/>
                </a:cubicBezTo>
                <a:close/>
              </a:path>
            </a:pathLst>
          </a:custGeom>
          <a:gradFill>
            <a:gsLst>
              <a:gs pos="0">
                <a:srgbClr val="93BFC8"/>
              </a:gs>
              <a:gs pos="100000">
                <a:srgbClr val="5B9FAB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2000" b="1">
                <a:solidFill>
                  <a:schemeClr val="tx1"/>
                </a:solidFill>
                <a:cs typeface="宋体" panose="02010600030101010101" pitchFamily="2" charset="-122"/>
                <a:sym typeface="+mn-ea"/>
              </a:rPr>
              <a:t>06</a:t>
            </a:r>
          </a:p>
        </p:txBody>
      </p:sp>
      <p:sp>
        <p:nvSpPr>
          <p:cNvPr id="31" name="任意多边形 6"/>
          <p:cNvSpPr/>
          <p:nvPr>
            <p:custDataLst>
              <p:tags r:id="rId25"/>
            </p:custDataLst>
          </p:nvPr>
        </p:nvSpPr>
        <p:spPr bwMode="auto">
          <a:xfrm>
            <a:off x="4974350" y="6014942"/>
            <a:ext cx="224873" cy="108603"/>
          </a:xfrm>
          <a:custGeom>
            <a:avLst/>
            <a:gdLst>
              <a:gd name="T0" fmla="*/ 236 w 382"/>
              <a:gd name="T1" fmla="*/ 0 h 185"/>
              <a:gd name="T2" fmla="*/ 382 w 382"/>
              <a:gd name="T3" fmla="*/ 0 h 185"/>
              <a:gd name="T4" fmla="*/ 382 w 382"/>
              <a:gd name="T5" fmla="*/ 185 h 185"/>
              <a:gd name="T6" fmla="*/ 236 w 382"/>
              <a:gd name="T7" fmla="*/ 185 h 185"/>
              <a:gd name="T8" fmla="*/ 0 w 382"/>
              <a:gd name="T9" fmla="*/ 92 h 185"/>
              <a:gd name="T10" fmla="*/ 236 w 382"/>
              <a:gd name="T11" fmla="*/ 0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82" h="185">
                <a:moveTo>
                  <a:pt x="236" y="0"/>
                </a:moveTo>
                <a:cubicBezTo>
                  <a:pt x="382" y="0"/>
                  <a:pt x="382" y="0"/>
                  <a:pt x="382" y="0"/>
                </a:cubicBezTo>
                <a:cubicBezTo>
                  <a:pt x="382" y="185"/>
                  <a:pt x="382" y="185"/>
                  <a:pt x="382" y="185"/>
                </a:cubicBezTo>
                <a:cubicBezTo>
                  <a:pt x="236" y="185"/>
                  <a:pt x="236" y="185"/>
                  <a:pt x="236" y="185"/>
                </a:cubicBezTo>
                <a:cubicBezTo>
                  <a:pt x="106" y="185"/>
                  <a:pt x="0" y="143"/>
                  <a:pt x="0" y="92"/>
                </a:cubicBezTo>
                <a:cubicBezTo>
                  <a:pt x="0" y="42"/>
                  <a:pt x="106" y="0"/>
                  <a:pt x="236" y="0"/>
                </a:cubicBezTo>
                <a:close/>
              </a:path>
            </a:pathLst>
          </a:custGeom>
          <a:gradFill>
            <a:gsLst>
              <a:gs pos="0">
                <a:srgbClr val="93BFC8"/>
              </a:gs>
              <a:gs pos="100000">
                <a:srgbClr val="5B9FAB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2000" b="1">
              <a:solidFill>
                <a:schemeClr val="tx1"/>
              </a:solidFill>
              <a:cs typeface="宋体" panose="02010600030101010101" pitchFamily="2" charset="-122"/>
              <a:sym typeface="+mn-lt"/>
            </a:endParaRPr>
          </a:p>
        </p:txBody>
      </p:sp>
      <p:sp>
        <p:nvSpPr>
          <p:cNvPr id="32" name="任意多边形 7"/>
          <p:cNvSpPr/>
          <p:nvPr>
            <p:custDataLst>
              <p:tags r:id="rId26"/>
            </p:custDataLst>
          </p:nvPr>
        </p:nvSpPr>
        <p:spPr bwMode="auto">
          <a:xfrm>
            <a:off x="4983933" y="2474472"/>
            <a:ext cx="1495533" cy="566654"/>
          </a:xfrm>
          <a:custGeom>
            <a:avLst/>
            <a:gdLst>
              <a:gd name="connsiteX0" fmla="*/ 345 w 3007"/>
              <a:gd name="connsiteY0" fmla="*/ 0 h 1139"/>
              <a:gd name="connsiteX1" fmla="*/ 451 w 3007"/>
              <a:gd name="connsiteY1" fmla="*/ 0 h 1139"/>
              <a:gd name="connsiteX2" fmla="*/ 2470 w 3007"/>
              <a:gd name="connsiteY2" fmla="*/ 0 h 1139"/>
              <a:gd name="connsiteX3" fmla="*/ 3007 w 3007"/>
              <a:gd name="connsiteY3" fmla="*/ 514 h 1139"/>
              <a:gd name="connsiteX4" fmla="*/ 2470 w 3007"/>
              <a:gd name="connsiteY4" fmla="*/ 1027 h 1139"/>
              <a:gd name="connsiteX5" fmla="*/ 451 w 3007"/>
              <a:gd name="connsiteY5" fmla="*/ 1027 h 1139"/>
              <a:gd name="connsiteX6" fmla="*/ 279 w 3007"/>
              <a:gd name="connsiteY6" fmla="*/ 1027 h 1139"/>
              <a:gd name="connsiteX7" fmla="*/ 0 w 3007"/>
              <a:gd name="connsiteY7" fmla="*/ 1137 h 1139"/>
              <a:gd name="connsiteX8" fmla="*/ 0 w 3007"/>
              <a:gd name="connsiteY8" fmla="*/ 150 h 1139"/>
              <a:gd name="connsiteX9" fmla="*/ 345 w 3007"/>
              <a:gd name="connsiteY9" fmla="*/ 0 h 1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0" t="0" r="r" b="b"/>
            <a:pathLst>
              <a:path w="3007" h="1139">
                <a:moveTo>
                  <a:pt x="345" y="0"/>
                </a:moveTo>
                <a:cubicBezTo>
                  <a:pt x="451" y="0"/>
                  <a:pt x="451" y="0"/>
                  <a:pt x="451" y="0"/>
                </a:cubicBezTo>
                <a:cubicBezTo>
                  <a:pt x="2470" y="0"/>
                  <a:pt x="2470" y="0"/>
                  <a:pt x="2470" y="0"/>
                </a:cubicBezTo>
                <a:cubicBezTo>
                  <a:pt x="3007" y="514"/>
                  <a:pt x="3007" y="514"/>
                  <a:pt x="3007" y="514"/>
                </a:cubicBezTo>
                <a:cubicBezTo>
                  <a:pt x="2470" y="1027"/>
                  <a:pt x="2470" y="1027"/>
                  <a:pt x="2470" y="1027"/>
                </a:cubicBezTo>
                <a:cubicBezTo>
                  <a:pt x="451" y="1027"/>
                  <a:pt x="451" y="1027"/>
                  <a:pt x="451" y="1027"/>
                </a:cubicBezTo>
                <a:cubicBezTo>
                  <a:pt x="279" y="1027"/>
                  <a:pt x="279" y="1027"/>
                  <a:pt x="279" y="1027"/>
                </a:cubicBezTo>
                <a:cubicBezTo>
                  <a:pt x="125" y="1027"/>
                  <a:pt x="0" y="1077"/>
                  <a:pt x="0" y="1137"/>
                </a:cubicBezTo>
                <a:cubicBezTo>
                  <a:pt x="0" y="1197"/>
                  <a:pt x="0" y="150"/>
                  <a:pt x="0" y="150"/>
                </a:cubicBezTo>
                <a:cubicBezTo>
                  <a:pt x="0" y="67"/>
                  <a:pt x="155" y="0"/>
                  <a:pt x="345" y="0"/>
                </a:cubicBezTo>
                <a:close/>
              </a:path>
            </a:pathLst>
          </a:custGeom>
          <a:gradFill>
            <a:gsLst>
              <a:gs pos="0">
                <a:srgbClr val="93BFC8"/>
              </a:gs>
              <a:gs pos="100000">
                <a:srgbClr val="5B9FAB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2000" b="1">
                <a:solidFill>
                  <a:schemeClr val="tx1"/>
                </a:solidFill>
                <a:cs typeface="宋体" panose="02010600030101010101" pitchFamily="2" charset="-122"/>
                <a:sym typeface="+mn-ea"/>
              </a:rPr>
              <a:t>02</a:t>
            </a:r>
          </a:p>
        </p:txBody>
      </p:sp>
      <p:sp>
        <p:nvSpPr>
          <p:cNvPr id="34" name="任意多边形 8"/>
          <p:cNvSpPr/>
          <p:nvPr>
            <p:custDataLst>
              <p:tags r:id="rId27"/>
            </p:custDataLst>
          </p:nvPr>
        </p:nvSpPr>
        <p:spPr bwMode="auto">
          <a:xfrm>
            <a:off x="4978183" y="2984269"/>
            <a:ext cx="224873" cy="108603"/>
          </a:xfrm>
          <a:custGeom>
            <a:avLst/>
            <a:gdLst>
              <a:gd name="T0" fmla="*/ 236 w 382"/>
              <a:gd name="T1" fmla="*/ 0 h 185"/>
              <a:gd name="T2" fmla="*/ 382 w 382"/>
              <a:gd name="T3" fmla="*/ 0 h 185"/>
              <a:gd name="T4" fmla="*/ 382 w 382"/>
              <a:gd name="T5" fmla="*/ 185 h 185"/>
              <a:gd name="T6" fmla="*/ 236 w 382"/>
              <a:gd name="T7" fmla="*/ 185 h 185"/>
              <a:gd name="T8" fmla="*/ 0 w 382"/>
              <a:gd name="T9" fmla="*/ 93 h 185"/>
              <a:gd name="T10" fmla="*/ 236 w 382"/>
              <a:gd name="T11" fmla="*/ 0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82" h="185">
                <a:moveTo>
                  <a:pt x="236" y="0"/>
                </a:moveTo>
                <a:cubicBezTo>
                  <a:pt x="382" y="0"/>
                  <a:pt x="382" y="0"/>
                  <a:pt x="382" y="0"/>
                </a:cubicBezTo>
                <a:cubicBezTo>
                  <a:pt x="382" y="185"/>
                  <a:pt x="382" y="185"/>
                  <a:pt x="382" y="185"/>
                </a:cubicBezTo>
                <a:cubicBezTo>
                  <a:pt x="236" y="185"/>
                  <a:pt x="236" y="185"/>
                  <a:pt x="236" y="185"/>
                </a:cubicBezTo>
                <a:cubicBezTo>
                  <a:pt x="106" y="185"/>
                  <a:pt x="0" y="144"/>
                  <a:pt x="0" y="93"/>
                </a:cubicBezTo>
                <a:cubicBezTo>
                  <a:pt x="0" y="42"/>
                  <a:pt x="106" y="0"/>
                  <a:pt x="236" y="0"/>
                </a:cubicBezTo>
                <a:close/>
              </a:path>
            </a:pathLst>
          </a:custGeom>
          <a:gradFill>
            <a:gsLst>
              <a:gs pos="0">
                <a:srgbClr val="93BFC8"/>
              </a:gs>
              <a:gs pos="100000">
                <a:srgbClr val="5B9FAB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2000" b="1">
              <a:solidFill>
                <a:schemeClr val="tx1"/>
              </a:solidFill>
              <a:cs typeface="宋体" panose="02010600030101010101" pitchFamily="2" charset="-122"/>
              <a:sym typeface="+mn-lt"/>
            </a:endParaRPr>
          </a:p>
        </p:txBody>
      </p:sp>
      <p:sp>
        <p:nvSpPr>
          <p:cNvPr id="35" name="圆角矩形 34"/>
          <p:cNvSpPr/>
          <p:nvPr>
            <p:custDataLst>
              <p:tags r:id="rId28"/>
            </p:custDataLst>
          </p:nvPr>
        </p:nvSpPr>
        <p:spPr>
          <a:xfrm>
            <a:off x="1426852" y="2197213"/>
            <a:ext cx="3556442" cy="1172278"/>
          </a:xfrm>
          <a:prstGeom prst="roundRect">
            <a:avLst/>
          </a:prstGeom>
          <a:solidFill>
            <a:schemeClr val="accent4">
              <a:lumMod val="20000"/>
              <a:lumOff val="8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宋体" panose="02010600030101010101" pitchFamily="2" charset="-122"/>
            </a:endParaRPr>
          </a:p>
        </p:txBody>
      </p:sp>
      <p:sp>
        <p:nvSpPr>
          <p:cNvPr id="36" name="矩形 35"/>
          <p:cNvSpPr/>
          <p:nvPr>
            <p:custDataLst>
              <p:tags r:id="rId29"/>
            </p:custDataLst>
          </p:nvPr>
        </p:nvSpPr>
        <p:spPr>
          <a:xfrm>
            <a:off x="1502628" y="2720426"/>
            <a:ext cx="3335669" cy="64970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marL="0" indent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t>主要显示所有员工充值记录，包含后台充值记录和微信充值记录。</a:t>
            </a:r>
          </a:p>
        </p:txBody>
      </p:sp>
      <p:sp>
        <p:nvSpPr>
          <p:cNvPr id="37" name="矩形 36"/>
          <p:cNvSpPr/>
          <p:nvPr>
            <p:custDataLst>
              <p:tags r:id="rId30"/>
            </p:custDataLst>
          </p:nvPr>
        </p:nvSpPr>
        <p:spPr>
          <a:xfrm>
            <a:off x="1502628" y="2197213"/>
            <a:ext cx="3335669" cy="47082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b="1" dirty="0">
                <a:solidFill>
                  <a:srgbClr val="92D050"/>
                </a:solidFill>
                <a:latin typeface="+mn-ea"/>
                <a:cs typeface="+mn-ea"/>
              </a:rPr>
              <a:t>充值查询表</a:t>
            </a:r>
          </a:p>
        </p:txBody>
      </p:sp>
      <p:sp>
        <p:nvSpPr>
          <p:cNvPr id="4" name="矩形 3"/>
          <p:cNvSpPr/>
          <p:nvPr>
            <p:custDataLst>
              <p:tags r:id="rId31"/>
            </p:custDataLst>
          </p:nvPr>
        </p:nvSpPr>
        <p:spPr>
          <a:xfrm>
            <a:off x="7160416" y="4797652"/>
            <a:ext cx="3335669" cy="47082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ea"/>
                <a:cs typeface="+mn-ea"/>
                <a:sym typeface="+mn-ea"/>
              </a:rPr>
              <a:t>部门消费统计表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16585" y="391795"/>
            <a:ext cx="240982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多样化报表</a:t>
            </a:r>
          </a:p>
        </p:txBody>
      </p:sp>
      <p:sp>
        <p:nvSpPr>
          <p:cNvPr id="7" name="矩形 6"/>
          <p:cNvSpPr/>
          <p:nvPr/>
        </p:nvSpPr>
        <p:spPr>
          <a:xfrm>
            <a:off x="297815" y="321310"/>
            <a:ext cx="153035" cy="632460"/>
          </a:xfrm>
          <a:prstGeom prst="rect">
            <a:avLst/>
          </a:prstGeom>
          <a:gradFill>
            <a:gsLst>
              <a:gs pos="0">
                <a:srgbClr val="93BFC8"/>
              </a:gs>
              <a:gs pos="100000">
                <a:srgbClr val="5B9FAB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宋体" panose="02010600030101010101" pitchFamily="2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4E381610-A77E-E93A-AF91-C6C2C8607A7E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0462" y="321310"/>
            <a:ext cx="1937645" cy="576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16585" y="391795"/>
            <a:ext cx="240982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集团化拓展</a:t>
            </a:r>
          </a:p>
        </p:txBody>
      </p:sp>
      <p:sp>
        <p:nvSpPr>
          <p:cNvPr id="22" name="矩形 21"/>
          <p:cNvSpPr/>
          <p:nvPr/>
        </p:nvSpPr>
        <p:spPr>
          <a:xfrm>
            <a:off x="297815" y="321310"/>
            <a:ext cx="153035" cy="632460"/>
          </a:xfrm>
          <a:prstGeom prst="rect">
            <a:avLst/>
          </a:prstGeom>
          <a:gradFill>
            <a:gsLst>
              <a:gs pos="0">
                <a:srgbClr val="93BFC8"/>
              </a:gs>
              <a:gs pos="100000">
                <a:srgbClr val="5B9FAB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宋体" panose="0201060003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74065" y="1410335"/>
            <a:ext cx="3452495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200" b="1">
                <a:solidFill>
                  <a:schemeClr val="tx1"/>
                </a:solidFill>
                <a:cs typeface="宋体" panose="02010600030101010101" pitchFamily="2" charset="-122"/>
              </a:rPr>
              <a:t>多食堂、多商户、多档口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869315" y="1998345"/>
            <a:ext cx="6029325" cy="78359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500"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支持不同的食堂、不同的商户以及不同的档口进行使用，各自流转数据且生成各自的报表。</a:t>
            </a:r>
            <a:endParaRPr lang="zh-CN" altLang="en-US" sz="1500">
              <a:cs typeface="宋体" panose="02010600030101010101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74700" y="3097530"/>
            <a:ext cx="3451860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200" b="1">
                <a:solidFill>
                  <a:schemeClr val="tx1"/>
                </a:solidFill>
                <a:cs typeface="宋体" panose="02010600030101010101" pitchFamily="2" charset="-122"/>
              </a:rPr>
              <a:t>支持人员异地消费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869950" y="3699510"/>
            <a:ext cx="6029325" cy="43751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500"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当人员在同一集团内外出或者出差，联动下发人脸，支持异地就餐</a:t>
            </a: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4830" y="2212975"/>
            <a:ext cx="2838450" cy="2495550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8265795" y="5121910"/>
            <a:ext cx="2736850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600" b="1">
                <a:solidFill>
                  <a:schemeClr val="bg1"/>
                </a:solidFill>
                <a:cs typeface="宋体" panose="02010600030101010101" pitchFamily="2" charset="-122"/>
              </a:rPr>
              <a:t>食品加工流程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7095" y="2757805"/>
            <a:ext cx="4448810" cy="269938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774700" y="4460240"/>
            <a:ext cx="3452495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200" b="1">
                <a:solidFill>
                  <a:schemeClr val="tx1"/>
                </a:solidFill>
                <a:cs typeface="宋体" panose="02010600030101010101" pitchFamily="2" charset="-122"/>
              </a:rPr>
              <a:t>异地消费报表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869950" y="5048250"/>
            <a:ext cx="6029325" cy="78359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500"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消费补贴各厂区食堂通用，各区独立核算，异地消费报表用于各基地资金核算。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2E6C2F8-BBA1-373A-B107-8081EDA4EEA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0462" y="321310"/>
            <a:ext cx="1937645" cy="576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968375" y="3274695"/>
            <a:ext cx="10430510" cy="1291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800" dirty="0">
                <a:solidFill>
                  <a:srgbClr val="5B9FAB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THANKS</a:t>
            </a:r>
            <a:endParaRPr lang="zh-CN" altLang="en-US" sz="4200" dirty="0">
              <a:solidFill>
                <a:schemeClr val="tx1">
                  <a:lumMod val="85000"/>
                  <a:lumOff val="1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" name="流程图: 延期 8"/>
          <p:cNvSpPr/>
          <p:nvPr/>
        </p:nvSpPr>
        <p:spPr>
          <a:xfrm rot="5400000" flipV="1">
            <a:off x="5748655" y="-5747385"/>
            <a:ext cx="696595" cy="12192635"/>
          </a:xfrm>
          <a:prstGeom prst="flowChartDelay">
            <a:avLst/>
          </a:prstGeom>
          <a:gradFill>
            <a:gsLst>
              <a:gs pos="0">
                <a:srgbClr val="93BFC8">
                  <a:lumMod val="91000"/>
                </a:srgbClr>
              </a:gs>
              <a:gs pos="100000">
                <a:srgbClr val="5B9FA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宋体" panose="02010600030101010101" pitchFamily="2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46F491D-B584-0DA2-3DE7-1654ADC38A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177" y="64192"/>
            <a:ext cx="1937646" cy="576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延期 8"/>
          <p:cNvSpPr/>
          <p:nvPr/>
        </p:nvSpPr>
        <p:spPr>
          <a:xfrm rot="5400000" flipV="1">
            <a:off x="5748655" y="-5747385"/>
            <a:ext cx="696595" cy="12192635"/>
          </a:xfrm>
          <a:prstGeom prst="flowChartDelay">
            <a:avLst/>
          </a:prstGeom>
          <a:gradFill>
            <a:gsLst>
              <a:gs pos="0">
                <a:srgbClr val="93BFC8">
                  <a:lumMod val="91000"/>
                </a:srgbClr>
              </a:gs>
              <a:gs pos="100000">
                <a:srgbClr val="5B9FA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宋体" panose="02010600030101010101" pitchFamily="2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1"/>
            </p:custDataLst>
          </p:nvPr>
        </p:nvSpPr>
        <p:spPr>
          <a:xfrm>
            <a:off x="1856740" y="3129280"/>
            <a:ext cx="38798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b="1">
                <a:solidFill>
                  <a:srgbClr val="5B9FAB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PART-01</a:t>
            </a:r>
            <a:r>
              <a:rPr lang="zh-CN" altLang="en-US" sz="2400" b="1">
                <a:solidFill>
                  <a:srgbClr val="5B9FAB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、方案概述</a:t>
            </a:r>
          </a:p>
        </p:txBody>
      </p:sp>
      <p:sp>
        <p:nvSpPr>
          <p:cNvPr id="25" name="文本框 24"/>
          <p:cNvSpPr txBox="1"/>
          <p:nvPr>
            <p:custDataLst>
              <p:tags r:id="rId2"/>
            </p:custDataLst>
          </p:nvPr>
        </p:nvSpPr>
        <p:spPr>
          <a:xfrm>
            <a:off x="1856740" y="3645535"/>
            <a:ext cx="297878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背景说明、现状及需求</a:t>
            </a:r>
          </a:p>
        </p:txBody>
      </p:sp>
      <p:sp>
        <p:nvSpPr>
          <p:cNvPr id="12" name="文本框 11"/>
          <p:cNvSpPr txBox="1"/>
          <p:nvPr>
            <p:custDataLst>
              <p:tags r:id="rId3"/>
            </p:custDataLst>
          </p:nvPr>
        </p:nvSpPr>
        <p:spPr>
          <a:xfrm>
            <a:off x="4697095" y="4218940"/>
            <a:ext cx="38798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b="1">
                <a:solidFill>
                  <a:srgbClr val="5B9FAB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PART-</a:t>
            </a:r>
            <a:r>
              <a:rPr lang="en-US" altLang="zh-CN" sz="2400" b="1">
                <a:solidFill>
                  <a:srgbClr val="5B9FAB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02</a:t>
            </a:r>
            <a:r>
              <a:rPr lang="zh-CN" altLang="en-US" sz="2400" b="1">
                <a:solidFill>
                  <a:srgbClr val="5B9FAB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、解决方案</a:t>
            </a:r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4697095" y="4735195"/>
            <a:ext cx="297878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总体思路、方案设计及功能</a:t>
            </a: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7205345" y="5560060"/>
            <a:ext cx="38798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b="1">
                <a:solidFill>
                  <a:srgbClr val="5B9FAB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PART-</a:t>
            </a:r>
            <a:r>
              <a:rPr lang="en-US" altLang="zh-CN" sz="2400" b="1">
                <a:solidFill>
                  <a:srgbClr val="5B9FAB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03</a:t>
            </a:r>
            <a:r>
              <a:rPr lang="zh-CN" altLang="en-US" sz="2400" b="1">
                <a:solidFill>
                  <a:srgbClr val="5B9FAB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、产品亮点</a:t>
            </a:r>
          </a:p>
        </p:txBody>
      </p:sp>
      <p:sp>
        <p:nvSpPr>
          <p:cNvPr id="17" name="文本框 16"/>
          <p:cNvSpPr txBox="1"/>
          <p:nvPr>
            <p:custDataLst>
              <p:tags r:id="rId6"/>
            </p:custDataLst>
          </p:nvPr>
        </p:nvSpPr>
        <p:spPr>
          <a:xfrm>
            <a:off x="7205345" y="6076315"/>
            <a:ext cx="297878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个性化亮点及可拓展功能</a:t>
            </a:r>
          </a:p>
        </p:txBody>
      </p:sp>
      <p:cxnSp>
        <p:nvCxnSpPr>
          <p:cNvPr id="20" name="直接连接符 19"/>
          <p:cNvCxnSpPr/>
          <p:nvPr/>
        </p:nvCxnSpPr>
        <p:spPr>
          <a:xfrm flipH="1" flipV="1">
            <a:off x="1481455" y="2070735"/>
            <a:ext cx="2628000" cy="0"/>
          </a:xfrm>
          <a:prstGeom prst="line">
            <a:avLst/>
          </a:prstGeom>
          <a:ln w="3175" cap="sq">
            <a:solidFill>
              <a:srgbClr val="5B9FAB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V="1">
            <a:off x="8436610" y="2070735"/>
            <a:ext cx="2628000" cy="0"/>
          </a:xfrm>
          <a:prstGeom prst="line">
            <a:avLst/>
          </a:prstGeom>
          <a:ln w="3175" cap="sq">
            <a:solidFill>
              <a:srgbClr val="5B9FAB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>
            <p:custDataLst>
              <p:tags r:id="rId7"/>
            </p:custDataLst>
          </p:nvPr>
        </p:nvSpPr>
        <p:spPr>
          <a:xfrm>
            <a:off x="1481455" y="3129280"/>
            <a:ext cx="153035" cy="632460"/>
          </a:xfrm>
          <a:prstGeom prst="rect">
            <a:avLst/>
          </a:prstGeom>
          <a:gradFill>
            <a:gsLst>
              <a:gs pos="0">
                <a:srgbClr val="93BFC8"/>
              </a:gs>
              <a:gs pos="100000">
                <a:srgbClr val="5B9FAB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宋体" panose="02010600030101010101" pitchFamily="2" charset="-122"/>
            </a:endParaRPr>
          </a:p>
        </p:txBody>
      </p:sp>
      <p:sp>
        <p:nvSpPr>
          <p:cNvPr id="24" name="矩形 23"/>
          <p:cNvSpPr/>
          <p:nvPr>
            <p:custDataLst>
              <p:tags r:id="rId8"/>
            </p:custDataLst>
          </p:nvPr>
        </p:nvSpPr>
        <p:spPr>
          <a:xfrm>
            <a:off x="6830060" y="5560060"/>
            <a:ext cx="153035" cy="632460"/>
          </a:xfrm>
          <a:prstGeom prst="rect">
            <a:avLst/>
          </a:prstGeom>
          <a:gradFill>
            <a:gsLst>
              <a:gs pos="0">
                <a:srgbClr val="93BFC8"/>
              </a:gs>
              <a:gs pos="100000">
                <a:srgbClr val="5B9FAB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宋体" panose="02010600030101010101" pitchFamily="2" charset="-122"/>
            </a:endParaRPr>
          </a:p>
        </p:txBody>
      </p:sp>
      <p:sp>
        <p:nvSpPr>
          <p:cNvPr id="26" name="矩形 25"/>
          <p:cNvSpPr/>
          <p:nvPr>
            <p:custDataLst>
              <p:tags r:id="rId9"/>
            </p:custDataLst>
          </p:nvPr>
        </p:nvSpPr>
        <p:spPr>
          <a:xfrm>
            <a:off x="4334510" y="4218940"/>
            <a:ext cx="153035" cy="632460"/>
          </a:xfrm>
          <a:prstGeom prst="rect">
            <a:avLst/>
          </a:prstGeom>
          <a:gradFill>
            <a:gsLst>
              <a:gs pos="0">
                <a:srgbClr val="93BFC8"/>
              </a:gs>
              <a:gs pos="100000">
                <a:srgbClr val="5B9FAB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宋体" panose="02010600030101010101" pitchFamily="2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4458335" y="1603375"/>
            <a:ext cx="161544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200" b="1" dirty="0">
                <a:solidFill>
                  <a:srgbClr val="5B9FAB"/>
                </a:solidFill>
                <a:cs typeface="宋体" panose="02010600030101010101" pitchFamily="2" charset="-122"/>
              </a:rPr>
              <a:t>目录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6457315" y="1793875"/>
            <a:ext cx="171831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000">
                <a:solidFill>
                  <a:schemeClr val="tx1"/>
                </a:solidFill>
                <a:cs typeface="宋体" panose="02010600030101010101" pitchFamily="2" charset="-122"/>
              </a:rPr>
              <a:t>contents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5918200" y="1614170"/>
            <a:ext cx="69786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200" b="1">
                <a:solidFill>
                  <a:srgbClr val="5B9FAB"/>
                </a:solidFill>
                <a:cs typeface="宋体" panose="02010600030101010101" pitchFamily="2" charset="-122"/>
              </a:rPr>
              <a:t>/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A4B434D5-EA3F-1A80-AE20-5E6C9468768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177" y="64192"/>
            <a:ext cx="1937646" cy="576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延期 8"/>
          <p:cNvSpPr/>
          <p:nvPr/>
        </p:nvSpPr>
        <p:spPr>
          <a:xfrm rot="5400000" flipV="1">
            <a:off x="5748655" y="-5747385"/>
            <a:ext cx="696595" cy="12192635"/>
          </a:xfrm>
          <a:prstGeom prst="flowChartDelay">
            <a:avLst/>
          </a:prstGeom>
          <a:gradFill>
            <a:gsLst>
              <a:gs pos="0">
                <a:srgbClr val="93BFC8">
                  <a:lumMod val="91000"/>
                </a:srgbClr>
              </a:gs>
              <a:gs pos="100000">
                <a:srgbClr val="5B9FA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860800" y="2348230"/>
            <a:ext cx="6226175" cy="1091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500" b="1">
                <a:solidFill>
                  <a:srgbClr val="5B9FAB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方案概述</a:t>
            </a:r>
            <a:endParaRPr lang="zh-CN" altLang="en-US" sz="6500">
              <a:solidFill>
                <a:srgbClr val="5B9FAB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616075" y="2389505"/>
            <a:ext cx="121920" cy="2186305"/>
          </a:xfrm>
          <a:prstGeom prst="rect">
            <a:avLst/>
          </a:prstGeom>
          <a:gradFill>
            <a:gsLst>
              <a:gs pos="0">
                <a:srgbClr val="93BFC8"/>
              </a:gs>
              <a:gs pos="100000">
                <a:srgbClr val="5B9FAB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094865" y="2233295"/>
            <a:ext cx="1409065" cy="1168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7000">
                <a:solidFill>
                  <a:srgbClr val="5B9FAB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01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094865" y="3862705"/>
            <a:ext cx="1519555" cy="629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5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PART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2094865" y="3630930"/>
            <a:ext cx="7884000" cy="0"/>
          </a:xfrm>
          <a:prstGeom prst="line">
            <a:avLst/>
          </a:prstGeom>
          <a:ln w="28575">
            <a:solidFill>
              <a:srgbClr val="93BF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3971290" y="3862705"/>
            <a:ext cx="6226175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背景说明、现状及需求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6F3D37DE-FBC6-075A-66E2-944AE1CF77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177" y="64192"/>
            <a:ext cx="1937646" cy="576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16585" y="391795"/>
            <a:ext cx="2800350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60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背景说明</a:t>
            </a:r>
          </a:p>
        </p:txBody>
      </p:sp>
      <p:sp>
        <p:nvSpPr>
          <p:cNvPr id="22" name="矩形 21"/>
          <p:cNvSpPr/>
          <p:nvPr/>
        </p:nvSpPr>
        <p:spPr>
          <a:xfrm>
            <a:off x="297815" y="321310"/>
            <a:ext cx="153035" cy="632460"/>
          </a:xfrm>
          <a:prstGeom prst="rect">
            <a:avLst/>
          </a:prstGeom>
          <a:gradFill>
            <a:gsLst>
              <a:gs pos="0">
                <a:srgbClr val="93BFC8"/>
              </a:gs>
              <a:gs pos="100000">
                <a:srgbClr val="5B9FAB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宋体" panose="02010600030101010101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879590" y="1964690"/>
            <a:ext cx="4751705" cy="3937000"/>
          </a:xfrm>
          <a:prstGeom prst="rect">
            <a:avLst/>
          </a:prstGeom>
          <a:gradFill>
            <a:gsLst>
              <a:gs pos="0">
                <a:srgbClr val="93BFC8"/>
              </a:gs>
              <a:gs pos="100000">
                <a:srgbClr val="5B9FAB"/>
              </a:gs>
            </a:gsLst>
            <a:lin ang="16200000" scaled="0"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宋体" panose="02010600030101010101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72770" y="2162175"/>
            <a:ext cx="6029325" cy="34150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indent="457200" fontAlgn="auto">
              <a:lnSpc>
                <a:spcPct val="150000"/>
              </a:lnSpc>
              <a:buNone/>
              <a:defRPr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宋体" panose="02010600030101010101" pitchFamily="2" charset="-122"/>
                <a:sym typeface="FZHei-B01S" panose="02010601030101010101" pitchFamily="2" charset="-122"/>
              </a:rPr>
              <a:t>随着现代社会的数字化、信息化建设的逐步深入，各种信息资源的整合需要进入全面规划和实施。</a:t>
            </a:r>
          </a:p>
          <a:p>
            <a:pPr indent="457200" algn="l" fontAlgn="auto">
              <a:lnSpc>
                <a:spcPct val="150000"/>
              </a:lnSpc>
              <a:buClrTx/>
              <a:buSzTx/>
              <a:buFontTx/>
              <a:buNone/>
              <a:defRPr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宋体" panose="02010600030101010101" pitchFamily="2" charset="-122"/>
                <a:sym typeface="FZHei-B01S" panose="02010601030101010101" pitchFamily="2" charset="-122"/>
              </a:rPr>
              <a:t>食堂消费系统的引入，极大地改善了食堂的运营管理效率。一方面，系统化的管理方式使得食堂工作人员可以更加便捷地进行食品点单、账单结算等工作，从而提高了工作效率；另一方面，食堂消费系统还能够通过对销售数据的统计分析，为食堂的营销策略、采购决策等提供实时数据支持，帮助食堂更加科学地运营管理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9915" y="2654935"/>
            <a:ext cx="4583430" cy="279654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FF4ABA4-7186-7629-A055-5C59176F2C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0462" y="321310"/>
            <a:ext cx="1937645" cy="576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16585" y="391795"/>
            <a:ext cx="2778760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60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现状</a:t>
            </a:r>
            <a:endParaRPr lang="zh-CN" altLang="en-US" sz="2600">
              <a:solidFill>
                <a:schemeClr val="tx1">
                  <a:lumMod val="85000"/>
                  <a:lumOff val="1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97815" y="321310"/>
            <a:ext cx="153035" cy="632460"/>
          </a:xfrm>
          <a:prstGeom prst="rect">
            <a:avLst/>
          </a:prstGeom>
          <a:gradFill>
            <a:gsLst>
              <a:gs pos="0">
                <a:srgbClr val="93BFC8"/>
              </a:gs>
              <a:gs pos="100000">
                <a:srgbClr val="5B9FAB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宋体" panose="02010600030101010101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38200" y="2489835"/>
            <a:ext cx="5649595" cy="38309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indent="457200" algn="l" fontAlgn="auto">
              <a:lnSpc>
                <a:spcPct val="150000"/>
              </a:lnSpc>
              <a:defRPr/>
            </a:pP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宋体" panose="02010600030101010101" pitchFamily="2" charset="-122"/>
                <a:sym typeface="+mn-ea"/>
              </a:rPr>
              <a:t>企业在没有建立消费管理系统前，往往有以下现状：效率低下，传统的消费管理流程往往依赖于手工操作；数据不透明，没有统一的消费数据管理平台，导致消费数据分散、不透明，难以进行有效的数据分析和管理；成本控制困难，由于数据不透明和管理分散，企业很难准确掌握消费情况，导致成本控制困难；员工体验差，员工在用餐、购物等消费场景中，可能面临排队时间长、支付方式单一、菜品选择有限等问题，影响员工满意度和体验。</a:t>
            </a:r>
          </a:p>
        </p:txBody>
      </p:sp>
      <p:sp>
        <p:nvSpPr>
          <p:cNvPr id="9" name="圆角矩形 8"/>
          <p:cNvSpPr/>
          <p:nvPr/>
        </p:nvSpPr>
        <p:spPr>
          <a:xfrm>
            <a:off x="7018020" y="2160270"/>
            <a:ext cx="3818890" cy="241300"/>
          </a:xfrm>
          <a:prstGeom prst="roundRect">
            <a:avLst/>
          </a:prstGeom>
          <a:gradFill flip="none">
            <a:gsLst>
              <a:gs pos="0">
                <a:srgbClr val="93BFC8"/>
              </a:gs>
              <a:gs pos="100000">
                <a:srgbClr val="5B9FAB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宋体" panose="02010600030101010101" pitchFamily="2" charset="-122"/>
            </a:endParaRPr>
          </a:p>
        </p:txBody>
      </p:sp>
      <p:sp>
        <p:nvSpPr>
          <p:cNvPr id="10" name="圆角矩形 9"/>
          <p:cNvSpPr/>
          <p:nvPr/>
        </p:nvSpPr>
        <p:spPr>
          <a:xfrm flipV="1">
            <a:off x="7161530" y="5622290"/>
            <a:ext cx="3912870" cy="241300"/>
          </a:xfrm>
          <a:prstGeom prst="roundRect">
            <a:avLst/>
          </a:prstGeom>
          <a:gradFill flip="none">
            <a:gsLst>
              <a:gs pos="0">
                <a:srgbClr val="93BFC8"/>
              </a:gs>
              <a:gs pos="100000">
                <a:srgbClr val="5B9FAB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宋体" panose="02010600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3060" y="2691765"/>
            <a:ext cx="4448810" cy="2699385"/>
          </a:xfrm>
          <a:prstGeom prst="rect">
            <a:avLst/>
          </a:prstGeom>
        </p:spPr>
      </p:pic>
      <p:pic>
        <p:nvPicPr>
          <p:cNvPr id="5" name="图片 4" descr="厨师帽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17240" y="1710690"/>
            <a:ext cx="690880" cy="690880"/>
          </a:xfrm>
          <a:prstGeom prst="rect">
            <a:avLst/>
          </a:prstGeom>
          <a:gradFill flip="none">
            <a:gsLst>
              <a:gs pos="0">
                <a:srgbClr val="93BFC8"/>
              </a:gs>
              <a:gs pos="100000">
                <a:srgbClr val="5B9FAB"/>
              </a:gs>
            </a:gsLst>
            <a:lin ang="16200000" scaled="0"/>
          </a:gradFill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14E86D4-F501-D613-DBB6-751F9070137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0462" y="321310"/>
            <a:ext cx="1937645" cy="576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16585" y="391795"/>
            <a:ext cx="2778760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60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需求</a:t>
            </a:r>
            <a:endParaRPr lang="zh-CN" altLang="en-US" sz="2600">
              <a:solidFill>
                <a:schemeClr val="tx1">
                  <a:lumMod val="85000"/>
                  <a:lumOff val="1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97815" y="321310"/>
            <a:ext cx="153035" cy="632460"/>
          </a:xfrm>
          <a:prstGeom prst="rect">
            <a:avLst/>
          </a:prstGeom>
          <a:gradFill>
            <a:gsLst>
              <a:gs pos="0">
                <a:srgbClr val="93BFC8"/>
              </a:gs>
              <a:gs pos="100000">
                <a:srgbClr val="5B9FAB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宋体" panose="02010600030101010101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38200" y="2691765"/>
            <a:ext cx="5649595" cy="21685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indent="457200" algn="l" fontAlgn="auto">
              <a:lnSpc>
                <a:spcPct val="150000"/>
              </a:lnSpc>
              <a:defRPr/>
            </a:pP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宋体" panose="02010600030101010101" pitchFamily="2" charset="-122"/>
                <a:sym typeface="+mn-ea"/>
              </a:rPr>
              <a:t>企业迫切地需要基于食堂消费管理平台，提供消费管理、消费权限配置、报餐/订餐、餐卡/餐次管理等功能的数字化管理系统，实现食堂运营管理便捷性、就餐体验舒适性，助力企业打造现代化智慧食堂，提升企业形象 。</a:t>
            </a:r>
            <a:endParaRPr lang="zh-CN" altLang="en-US" sz="1800" dirty="0">
              <a:solidFill>
                <a:schemeClr val="tx1">
                  <a:lumMod val="85000"/>
                  <a:lumOff val="15000"/>
                </a:schemeClr>
              </a:solidFill>
              <a:ea typeface="+mn-lt"/>
              <a:cs typeface="宋体" panose="02010600030101010101" pitchFamily="2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7018020" y="2160270"/>
            <a:ext cx="3818890" cy="241300"/>
          </a:xfrm>
          <a:prstGeom prst="roundRect">
            <a:avLst/>
          </a:prstGeom>
          <a:gradFill flip="none">
            <a:gsLst>
              <a:gs pos="0">
                <a:srgbClr val="93BFC8"/>
              </a:gs>
              <a:gs pos="100000">
                <a:srgbClr val="5B9FAB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宋体" panose="02010600030101010101" pitchFamily="2" charset="-122"/>
            </a:endParaRPr>
          </a:p>
        </p:txBody>
      </p:sp>
      <p:sp>
        <p:nvSpPr>
          <p:cNvPr id="10" name="圆角矩形 9"/>
          <p:cNvSpPr/>
          <p:nvPr/>
        </p:nvSpPr>
        <p:spPr>
          <a:xfrm flipV="1">
            <a:off x="7161530" y="5622290"/>
            <a:ext cx="3912870" cy="241300"/>
          </a:xfrm>
          <a:prstGeom prst="roundRect">
            <a:avLst/>
          </a:prstGeom>
          <a:gradFill flip="none">
            <a:gsLst>
              <a:gs pos="0">
                <a:srgbClr val="93BFC8"/>
              </a:gs>
              <a:gs pos="100000">
                <a:srgbClr val="5B9FAB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宋体" panose="02010600030101010101" pitchFamily="2" charset="-122"/>
            </a:endParaRPr>
          </a:p>
        </p:txBody>
      </p:sp>
      <p:pic>
        <p:nvPicPr>
          <p:cNvPr id="102" name="图片 101"/>
          <p:cNvPicPr/>
          <p:nvPr/>
        </p:nvPicPr>
        <p:blipFill>
          <a:blip r:embed="rId2"/>
          <a:stretch>
            <a:fillRect/>
          </a:stretch>
        </p:blipFill>
        <p:spPr>
          <a:xfrm>
            <a:off x="7579360" y="2571750"/>
            <a:ext cx="3077210" cy="29565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755" y="1610360"/>
            <a:ext cx="803275" cy="96139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F4F37EE-462D-CCAB-85B7-FF515A1C169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0462" y="321310"/>
            <a:ext cx="1937645" cy="576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延期 8"/>
          <p:cNvSpPr/>
          <p:nvPr/>
        </p:nvSpPr>
        <p:spPr>
          <a:xfrm rot="5400000" flipV="1">
            <a:off x="5748655" y="-5747385"/>
            <a:ext cx="696595" cy="12192635"/>
          </a:xfrm>
          <a:prstGeom prst="flowChartDelay">
            <a:avLst/>
          </a:prstGeom>
          <a:gradFill>
            <a:gsLst>
              <a:gs pos="0">
                <a:srgbClr val="93BFC8">
                  <a:lumMod val="91000"/>
                </a:srgbClr>
              </a:gs>
              <a:gs pos="100000">
                <a:srgbClr val="5B9FA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860800" y="2348230"/>
            <a:ext cx="6226175" cy="1091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500" b="1" dirty="0">
                <a:solidFill>
                  <a:srgbClr val="5B9FAB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解决方案</a:t>
            </a:r>
            <a:endParaRPr lang="zh-CN" altLang="en-US" sz="6500" dirty="0">
              <a:solidFill>
                <a:srgbClr val="5B9FAB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616075" y="2389505"/>
            <a:ext cx="121920" cy="2186305"/>
          </a:xfrm>
          <a:prstGeom prst="rect">
            <a:avLst/>
          </a:prstGeom>
          <a:gradFill>
            <a:gsLst>
              <a:gs pos="0">
                <a:srgbClr val="93BFC8"/>
              </a:gs>
              <a:gs pos="100000">
                <a:srgbClr val="5B9FAB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094865" y="2233295"/>
            <a:ext cx="1409065" cy="1168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7000">
                <a:solidFill>
                  <a:srgbClr val="5B9FAB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02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094865" y="3862705"/>
            <a:ext cx="1519555" cy="629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5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PART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2094865" y="3630930"/>
            <a:ext cx="7884000" cy="0"/>
          </a:xfrm>
          <a:prstGeom prst="line">
            <a:avLst/>
          </a:prstGeom>
          <a:ln w="28575">
            <a:solidFill>
              <a:srgbClr val="93BF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3971290" y="3862705"/>
            <a:ext cx="6226175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总体思路、方案设计及功能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EE395101-8CDB-3938-3BE5-1B35510C7B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177" y="64192"/>
            <a:ext cx="1937646" cy="576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16585" y="391795"/>
            <a:ext cx="2800350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整体设计</a:t>
            </a:r>
          </a:p>
        </p:txBody>
      </p:sp>
      <p:sp>
        <p:nvSpPr>
          <p:cNvPr id="22" name="矩形 21"/>
          <p:cNvSpPr/>
          <p:nvPr/>
        </p:nvSpPr>
        <p:spPr>
          <a:xfrm>
            <a:off x="297815" y="321310"/>
            <a:ext cx="153035" cy="632460"/>
          </a:xfrm>
          <a:prstGeom prst="rect">
            <a:avLst/>
          </a:prstGeom>
          <a:gradFill>
            <a:gsLst>
              <a:gs pos="0">
                <a:srgbClr val="93BFC8"/>
              </a:gs>
              <a:gs pos="100000">
                <a:srgbClr val="5B9FAB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宋体" panose="02010600030101010101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369060" y="1080770"/>
            <a:ext cx="9289415" cy="23069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indent="457200" fontAlgn="auto">
              <a:lnSpc>
                <a:spcPct val="200000"/>
              </a:lnSpc>
              <a:buNone/>
              <a:defRPr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宋体" panose="02010600030101010101" pitchFamily="2" charset="-122"/>
                <a:sym typeface="FZHei-B01S" panose="02010601030101010101" pitchFamily="2" charset="-122"/>
              </a:rPr>
              <a:t>本方案是一套能够满足政企单位、学校、社区食堂应用，覆盖餐饮管理全流程的消费管理信息化解决方案，能够为食堂提供全新的“移动互联”信息化服务，帮助食堂摒弃传统餐饮管理弊端，直达运营管理核心，由内而外打造理念超前、技术先进的智慧食堂解决方案。</a:t>
            </a:r>
          </a:p>
        </p:txBody>
      </p:sp>
      <p:pic>
        <p:nvPicPr>
          <p:cNvPr id="5" name="https://photo-static-api.fotomore.com/creative/vcg/400/new/VCG211222127213.jpg?uid=386&amp;timestamp=1722246776&amp;sign=61fc74657e8ca851627db27e62ed0c59" descr="饭堂里桌椅空着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855" y="3429000"/>
            <a:ext cx="9290050" cy="324929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7545EFF-B2E6-7030-F3F6-BB45157B95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0462" y="321310"/>
            <a:ext cx="1937645" cy="576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16585" y="391795"/>
            <a:ext cx="2800350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业务架构</a:t>
            </a:r>
          </a:p>
        </p:txBody>
      </p:sp>
      <p:sp>
        <p:nvSpPr>
          <p:cNvPr id="22" name="矩形 21"/>
          <p:cNvSpPr/>
          <p:nvPr/>
        </p:nvSpPr>
        <p:spPr>
          <a:xfrm>
            <a:off x="297815" y="321310"/>
            <a:ext cx="153035" cy="632460"/>
          </a:xfrm>
          <a:prstGeom prst="rect">
            <a:avLst/>
          </a:prstGeom>
          <a:gradFill>
            <a:gsLst>
              <a:gs pos="0">
                <a:srgbClr val="93BFC8"/>
              </a:gs>
              <a:gs pos="100000">
                <a:srgbClr val="5B9FAB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08206" y="1653988"/>
            <a:ext cx="2608729" cy="4182036"/>
          </a:xfrm>
          <a:prstGeom prst="rect">
            <a:avLst/>
          </a:prstGeom>
          <a:solidFill>
            <a:srgbClr val="93BFC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宋体" panose="02010600030101010101" pitchFamily="2" charset="-122"/>
              </a:rPr>
              <a:t>运营单位</a:t>
            </a:r>
          </a:p>
          <a:p>
            <a:pPr algn="ctr"/>
            <a:endParaRPr lang="zh-CN" altLang="en-US" dirty="0">
              <a:cs typeface="宋体" panose="02010600030101010101" pitchFamily="2" charset="-122"/>
            </a:endParaRPr>
          </a:p>
          <a:p>
            <a:pPr algn="ctr"/>
            <a:endParaRPr lang="zh-CN" altLang="en-US" dirty="0">
              <a:cs typeface="宋体" panose="02010600030101010101" pitchFamily="2" charset="-122"/>
            </a:endParaRPr>
          </a:p>
          <a:p>
            <a:pPr algn="ctr"/>
            <a:endParaRPr lang="zh-CN" altLang="en-US" dirty="0">
              <a:cs typeface="宋体" panose="02010600030101010101" pitchFamily="2" charset="-122"/>
            </a:endParaRPr>
          </a:p>
          <a:p>
            <a:pPr algn="ctr"/>
            <a:endParaRPr lang="zh-CN" altLang="en-US" dirty="0">
              <a:cs typeface="宋体" panose="02010600030101010101" pitchFamily="2" charset="-122"/>
            </a:endParaRPr>
          </a:p>
          <a:p>
            <a:pPr algn="ctr"/>
            <a:endParaRPr lang="zh-CN" altLang="en-US" dirty="0">
              <a:cs typeface="宋体" panose="02010600030101010101" pitchFamily="2" charset="-122"/>
            </a:endParaRPr>
          </a:p>
          <a:p>
            <a:pPr algn="ctr"/>
            <a:endParaRPr lang="zh-CN" altLang="en-US" dirty="0">
              <a:cs typeface="宋体" panose="02010600030101010101" pitchFamily="2" charset="-122"/>
            </a:endParaRPr>
          </a:p>
          <a:p>
            <a:pPr algn="ctr"/>
            <a:endParaRPr lang="zh-CN" altLang="en-US" dirty="0">
              <a:cs typeface="宋体" panose="02010600030101010101" pitchFamily="2" charset="-122"/>
            </a:endParaRPr>
          </a:p>
          <a:p>
            <a:pPr algn="ctr"/>
            <a:endParaRPr lang="zh-CN" altLang="en-US" dirty="0">
              <a:cs typeface="宋体" panose="02010600030101010101" pitchFamily="2" charset="-122"/>
            </a:endParaRPr>
          </a:p>
          <a:p>
            <a:pPr algn="ctr"/>
            <a:endParaRPr lang="zh-CN" altLang="en-US" dirty="0">
              <a:cs typeface="宋体" panose="02010600030101010101" pitchFamily="2" charset="-122"/>
            </a:endParaRPr>
          </a:p>
          <a:p>
            <a:pPr algn="ctr"/>
            <a:endParaRPr lang="zh-CN" altLang="en-US" dirty="0">
              <a:cs typeface="宋体" panose="02010600030101010101" pitchFamily="2" charset="-122"/>
            </a:endParaRPr>
          </a:p>
          <a:p>
            <a:pPr algn="ctr"/>
            <a:endParaRPr lang="zh-CN" altLang="en-US" dirty="0">
              <a:cs typeface="宋体" panose="02010600030101010101" pitchFamily="2" charset="-122"/>
            </a:endParaRPr>
          </a:p>
          <a:p>
            <a:pPr algn="ctr"/>
            <a:endParaRPr lang="zh-CN" altLang="en-US" dirty="0">
              <a:cs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871085" y="1653988"/>
            <a:ext cx="2608580" cy="4182036"/>
          </a:xfrm>
          <a:prstGeom prst="rect">
            <a:avLst/>
          </a:prstGeom>
          <a:solidFill>
            <a:srgbClr val="93BFC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宋体" panose="02010600030101010101" pitchFamily="2" charset="-122"/>
              </a:rPr>
              <a:t>商家</a:t>
            </a:r>
            <a:r>
              <a:rPr lang="en-US" altLang="zh-CN" dirty="0">
                <a:cs typeface="宋体" panose="02010600030101010101" pitchFamily="2" charset="-122"/>
              </a:rPr>
              <a:t>/</a:t>
            </a:r>
            <a:r>
              <a:rPr lang="zh-CN" altLang="en-US" dirty="0">
                <a:cs typeface="宋体" panose="02010600030101010101" pitchFamily="2" charset="-122"/>
              </a:rPr>
              <a:t>食堂</a:t>
            </a:r>
          </a:p>
          <a:p>
            <a:pPr algn="ctr"/>
            <a:endParaRPr lang="zh-CN" altLang="en-US" dirty="0">
              <a:cs typeface="宋体" panose="02010600030101010101" pitchFamily="2" charset="-122"/>
            </a:endParaRPr>
          </a:p>
          <a:p>
            <a:pPr algn="ctr"/>
            <a:endParaRPr lang="zh-CN" altLang="en-US" dirty="0">
              <a:cs typeface="宋体" panose="02010600030101010101" pitchFamily="2" charset="-122"/>
            </a:endParaRPr>
          </a:p>
          <a:p>
            <a:pPr algn="ctr"/>
            <a:endParaRPr lang="zh-CN" altLang="en-US" dirty="0">
              <a:cs typeface="宋体" panose="02010600030101010101" pitchFamily="2" charset="-122"/>
            </a:endParaRPr>
          </a:p>
          <a:p>
            <a:pPr algn="ctr"/>
            <a:endParaRPr lang="zh-CN" altLang="en-US" dirty="0">
              <a:cs typeface="宋体" panose="02010600030101010101" pitchFamily="2" charset="-122"/>
            </a:endParaRPr>
          </a:p>
          <a:p>
            <a:pPr algn="ctr"/>
            <a:endParaRPr lang="zh-CN" altLang="en-US" dirty="0">
              <a:cs typeface="宋体" panose="02010600030101010101" pitchFamily="2" charset="-122"/>
            </a:endParaRPr>
          </a:p>
          <a:p>
            <a:pPr algn="ctr"/>
            <a:endParaRPr lang="zh-CN" altLang="en-US" dirty="0">
              <a:cs typeface="宋体" panose="02010600030101010101" pitchFamily="2" charset="-122"/>
            </a:endParaRPr>
          </a:p>
          <a:p>
            <a:pPr algn="ctr"/>
            <a:endParaRPr lang="zh-CN" altLang="en-US" dirty="0">
              <a:cs typeface="宋体" panose="02010600030101010101" pitchFamily="2" charset="-122"/>
            </a:endParaRPr>
          </a:p>
          <a:p>
            <a:pPr algn="ctr"/>
            <a:endParaRPr lang="zh-CN" altLang="en-US" dirty="0">
              <a:cs typeface="宋体" panose="02010600030101010101" pitchFamily="2" charset="-122"/>
            </a:endParaRPr>
          </a:p>
          <a:p>
            <a:pPr algn="ctr"/>
            <a:endParaRPr lang="zh-CN" altLang="en-US" dirty="0">
              <a:cs typeface="宋体" panose="02010600030101010101" pitchFamily="2" charset="-122"/>
            </a:endParaRPr>
          </a:p>
          <a:p>
            <a:pPr algn="ctr"/>
            <a:endParaRPr lang="zh-CN" altLang="en-US" dirty="0">
              <a:cs typeface="宋体" panose="02010600030101010101" pitchFamily="2" charset="-122"/>
            </a:endParaRPr>
          </a:p>
          <a:p>
            <a:pPr algn="ctr"/>
            <a:endParaRPr lang="zh-CN" altLang="en-US" dirty="0">
              <a:cs typeface="宋体" panose="02010600030101010101" pitchFamily="2" charset="-122"/>
            </a:endParaRPr>
          </a:p>
          <a:p>
            <a:pPr algn="ctr"/>
            <a:endParaRPr lang="zh-CN" altLang="en-US" dirty="0">
              <a:cs typeface="宋体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933815" y="1653988"/>
            <a:ext cx="2608580" cy="4182036"/>
          </a:xfrm>
          <a:prstGeom prst="rect">
            <a:avLst/>
          </a:prstGeom>
          <a:solidFill>
            <a:srgbClr val="93BFC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宋体" panose="02010600030101010101" pitchFamily="2" charset="-122"/>
              </a:rPr>
              <a:t>用户</a:t>
            </a:r>
          </a:p>
          <a:p>
            <a:pPr algn="ctr"/>
            <a:endParaRPr lang="zh-CN" altLang="en-US" dirty="0">
              <a:cs typeface="宋体" panose="02010600030101010101" pitchFamily="2" charset="-122"/>
            </a:endParaRPr>
          </a:p>
          <a:p>
            <a:pPr algn="ctr"/>
            <a:endParaRPr lang="zh-CN" altLang="en-US" dirty="0">
              <a:cs typeface="宋体" panose="02010600030101010101" pitchFamily="2" charset="-122"/>
            </a:endParaRPr>
          </a:p>
          <a:p>
            <a:pPr algn="ctr"/>
            <a:endParaRPr lang="zh-CN" altLang="en-US" dirty="0">
              <a:cs typeface="宋体" panose="02010600030101010101" pitchFamily="2" charset="-122"/>
            </a:endParaRPr>
          </a:p>
          <a:p>
            <a:pPr algn="ctr"/>
            <a:endParaRPr lang="zh-CN" altLang="en-US" dirty="0">
              <a:cs typeface="宋体" panose="02010600030101010101" pitchFamily="2" charset="-122"/>
            </a:endParaRPr>
          </a:p>
          <a:p>
            <a:pPr algn="ctr"/>
            <a:endParaRPr lang="zh-CN" altLang="en-US" dirty="0">
              <a:cs typeface="宋体" panose="02010600030101010101" pitchFamily="2" charset="-122"/>
            </a:endParaRPr>
          </a:p>
          <a:p>
            <a:pPr algn="ctr"/>
            <a:endParaRPr lang="zh-CN" altLang="en-US" dirty="0">
              <a:cs typeface="宋体" panose="02010600030101010101" pitchFamily="2" charset="-122"/>
            </a:endParaRPr>
          </a:p>
          <a:p>
            <a:pPr algn="ctr"/>
            <a:endParaRPr lang="zh-CN" altLang="en-US" dirty="0">
              <a:cs typeface="宋体" panose="02010600030101010101" pitchFamily="2" charset="-122"/>
            </a:endParaRPr>
          </a:p>
          <a:p>
            <a:pPr algn="ctr"/>
            <a:endParaRPr lang="zh-CN" altLang="en-US" dirty="0">
              <a:cs typeface="宋体" panose="02010600030101010101" pitchFamily="2" charset="-122"/>
            </a:endParaRPr>
          </a:p>
          <a:p>
            <a:pPr algn="ctr"/>
            <a:endParaRPr lang="zh-CN" altLang="en-US" dirty="0">
              <a:cs typeface="宋体" panose="02010600030101010101" pitchFamily="2" charset="-122"/>
            </a:endParaRPr>
          </a:p>
          <a:p>
            <a:pPr algn="ctr"/>
            <a:endParaRPr lang="zh-CN" altLang="en-US" dirty="0">
              <a:cs typeface="宋体" panose="02010600030101010101" pitchFamily="2" charset="-122"/>
            </a:endParaRPr>
          </a:p>
          <a:p>
            <a:pPr algn="ctr"/>
            <a:endParaRPr lang="zh-CN" altLang="en-US" dirty="0">
              <a:cs typeface="宋体" panose="02010600030101010101" pitchFamily="2" charset="-122"/>
            </a:endParaRPr>
          </a:p>
          <a:p>
            <a:pPr algn="ctr"/>
            <a:endParaRPr lang="zh-CN" altLang="en-US" dirty="0">
              <a:cs typeface="宋体" panose="02010600030101010101" pitchFamily="2" charset="-122"/>
            </a:endParaRPr>
          </a:p>
        </p:txBody>
      </p:sp>
      <p:sp>
        <p:nvSpPr>
          <p:cNvPr id="7" name="箭头: 右 6"/>
          <p:cNvSpPr/>
          <p:nvPr/>
        </p:nvSpPr>
        <p:spPr>
          <a:xfrm>
            <a:off x="3754008" y="1851324"/>
            <a:ext cx="779929" cy="39668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宋体" panose="02010600030101010101" pitchFamily="2" charset="-122"/>
            </a:endParaRPr>
          </a:p>
        </p:txBody>
      </p:sp>
      <p:sp>
        <p:nvSpPr>
          <p:cNvPr id="8" name="箭头: 右 7"/>
          <p:cNvSpPr/>
          <p:nvPr/>
        </p:nvSpPr>
        <p:spPr>
          <a:xfrm>
            <a:off x="7816594" y="1851100"/>
            <a:ext cx="779929" cy="39668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宋体" panose="02010600030101010101" pitchFamily="2" charset="-122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1584325" y="4476750"/>
            <a:ext cx="1056640" cy="29083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zh-CN" altLang="en-US" sz="1600"/>
              <a:t>成本核算</a:t>
            </a:r>
          </a:p>
        </p:txBody>
      </p:sp>
      <p:sp>
        <p:nvSpPr>
          <p:cNvPr id="14" name="圆角矩形 13"/>
          <p:cNvSpPr/>
          <p:nvPr/>
        </p:nvSpPr>
        <p:spPr>
          <a:xfrm>
            <a:off x="1584325" y="3812540"/>
            <a:ext cx="1056640" cy="29083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zh-CN" altLang="en-US" sz="1600"/>
              <a:t>生成报表</a:t>
            </a:r>
          </a:p>
        </p:txBody>
      </p:sp>
      <p:sp>
        <p:nvSpPr>
          <p:cNvPr id="15" name="圆角矩形 14"/>
          <p:cNvSpPr/>
          <p:nvPr/>
        </p:nvSpPr>
        <p:spPr>
          <a:xfrm>
            <a:off x="1565275" y="2484120"/>
            <a:ext cx="1056640" cy="29083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zh-CN" altLang="en-US" sz="1600"/>
              <a:t>补助发放</a:t>
            </a:r>
          </a:p>
        </p:txBody>
      </p:sp>
      <p:sp>
        <p:nvSpPr>
          <p:cNvPr id="16" name="圆角矩形 15"/>
          <p:cNvSpPr/>
          <p:nvPr/>
        </p:nvSpPr>
        <p:spPr>
          <a:xfrm>
            <a:off x="10296525" y="2509520"/>
            <a:ext cx="1056640" cy="26543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zh-CN" altLang="en-US" sz="1600"/>
              <a:t>线上充值</a:t>
            </a:r>
          </a:p>
        </p:txBody>
      </p:sp>
      <p:sp>
        <p:nvSpPr>
          <p:cNvPr id="17" name="圆角矩形 16"/>
          <p:cNvSpPr/>
          <p:nvPr/>
        </p:nvSpPr>
        <p:spPr>
          <a:xfrm>
            <a:off x="9457055" y="3811905"/>
            <a:ext cx="1678305" cy="29083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zh-CN" altLang="en-US" sz="1600"/>
              <a:t>报餐</a:t>
            </a:r>
            <a:r>
              <a:rPr lang="en-US" altLang="zh-CN" sz="1600"/>
              <a:t>/</a:t>
            </a:r>
            <a:r>
              <a:rPr lang="zh-CN" altLang="en-US" sz="1600"/>
              <a:t>点餐</a:t>
            </a:r>
            <a:r>
              <a:rPr lang="en-US" altLang="zh-CN" sz="1600"/>
              <a:t>/</a:t>
            </a:r>
            <a:r>
              <a:rPr lang="zh-CN" altLang="en-US" sz="1600"/>
              <a:t>取餐</a:t>
            </a:r>
          </a:p>
        </p:txBody>
      </p:sp>
      <p:sp>
        <p:nvSpPr>
          <p:cNvPr id="19" name="圆角矩形 18"/>
          <p:cNvSpPr/>
          <p:nvPr/>
        </p:nvSpPr>
        <p:spPr>
          <a:xfrm>
            <a:off x="1187450" y="5140960"/>
            <a:ext cx="1851025" cy="29083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zh-CN" altLang="en-US" sz="1600"/>
              <a:t>结合考勤设置就餐</a:t>
            </a:r>
          </a:p>
        </p:txBody>
      </p:sp>
      <p:sp>
        <p:nvSpPr>
          <p:cNvPr id="20" name="圆角矩形 19"/>
          <p:cNvSpPr/>
          <p:nvPr/>
        </p:nvSpPr>
        <p:spPr>
          <a:xfrm>
            <a:off x="5250180" y="5140960"/>
            <a:ext cx="1851025" cy="29083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zh-CN" altLang="en-US" sz="1600"/>
              <a:t>联动考勤数据</a:t>
            </a:r>
          </a:p>
        </p:txBody>
      </p:sp>
      <p:cxnSp>
        <p:nvCxnSpPr>
          <p:cNvPr id="21" name="直接箭头连接符 20"/>
          <p:cNvCxnSpPr>
            <a:stCxn id="19" idx="3"/>
            <a:endCxn id="20" idx="1"/>
          </p:cNvCxnSpPr>
          <p:nvPr/>
        </p:nvCxnSpPr>
        <p:spPr>
          <a:xfrm>
            <a:off x="3038475" y="5286375"/>
            <a:ext cx="221170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3" name="圆角矩形 22"/>
          <p:cNvSpPr/>
          <p:nvPr/>
        </p:nvSpPr>
        <p:spPr>
          <a:xfrm>
            <a:off x="9768205" y="5140325"/>
            <a:ext cx="1057275" cy="29083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zh-CN" altLang="en-US" sz="1600"/>
              <a:t>出勤就餐</a:t>
            </a:r>
          </a:p>
        </p:txBody>
      </p:sp>
      <p:cxnSp>
        <p:nvCxnSpPr>
          <p:cNvPr id="24" name="直接箭头连接符 23"/>
          <p:cNvCxnSpPr/>
          <p:nvPr/>
        </p:nvCxnSpPr>
        <p:spPr>
          <a:xfrm>
            <a:off x="7101205" y="5286375"/>
            <a:ext cx="260858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5" name="圆角矩形 24"/>
          <p:cNvSpPr/>
          <p:nvPr/>
        </p:nvSpPr>
        <p:spPr>
          <a:xfrm>
            <a:off x="10296525" y="3173095"/>
            <a:ext cx="1056640" cy="26543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zh-CN" altLang="en-US" sz="1600"/>
              <a:t>余额钱包</a:t>
            </a:r>
          </a:p>
        </p:txBody>
      </p:sp>
      <p:cxnSp>
        <p:nvCxnSpPr>
          <p:cNvPr id="26" name="直接箭头连接符 25"/>
          <p:cNvCxnSpPr>
            <a:stCxn id="16" idx="2"/>
            <a:endCxn id="25" idx="0"/>
          </p:cNvCxnSpPr>
          <p:nvPr/>
        </p:nvCxnSpPr>
        <p:spPr>
          <a:xfrm>
            <a:off x="10824845" y="2774950"/>
            <a:ext cx="0" cy="39814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7" name="直接箭头连接符 26"/>
          <p:cNvCxnSpPr>
            <a:stCxn id="25" idx="2"/>
            <a:endCxn id="17" idx="0"/>
          </p:cNvCxnSpPr>
          <p:nvPr/>
        </p:nvCxnSpPr>
        <p:spPr>
          <a:xfrm flipH="1">
            <a:off x="10296525" y="3438525"/>
            <a:ext cx="528320" cy="3733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9" name="圆角矩形 28"/>
          <p:cNvSpPr/>
          <p:nvPr/>
        </p:nvSpPr>
        <p:spPr>
          <a:xfrm>
            <a:off x="9312275" y="4476115"/>
            <a:ext cx="1870710" cy="29083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zh-CN" altLang="en-US" sz="1600"/>
              <a:t>刷脸</a:t>
            </a:r>
            <a:r>
              <a:rPr lang="en-US" altLang="zh-CN" sz="1600"/>
              <a:t>/</a:t>
            </a:r>
            <a:r>
              <a:rPr lang="zh-CN" altLang="en-US" sz="1600"/>
              <a:t>刷卡</a:t>
            </a:r>
            <a:r>
              <a:rPr lang="en-US" altLang="zh-CN" sz="1600"/>
              <a:t>/</a:t>
            </a:r>
            <a:r>
              <a:rPr lang="zh-CN" altLang="en-US" sz="1600"/>
              <a:t>二维码</a:t>
            </a:r>
          </a:p>
        </p:txBody>
      </p:sp>
      <p:cxnSp>
        <p:nvCxnSpPr>
          <p:cNvPr id="30" name="直接箭头连接符 29"/>
          <p:cNvCxnSpPr/>
          <p:nvPr/>
        </p:nvCxnSpPr>
        <p:spPr>
          <a:xfrm>
            <a:off x="10296525" y="4103370"/>
            <a:ext cx="0" cy="37274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1" name="圆角矩形 30"/>
          <p:cNvSpPr/>
          <p:nvPr/>
        </p:nvSpPr>
        <p:spPr>
          <a:xfrm>
            <a:off x="4958715" y="4501515"/>
            <a:ext cx="1056640" cy="26543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zh-CN" altLang="en-US" sz="1600"/>
              <a:t>扣除余额</a:t>
            </a:r>
          </a:p>
        </p:txBody>
      </p:sp>
      <p:sp>
        <p:nvSpPr>
          <p:cNvPr id="32" name="圆角矩形 31"/>
          <p:cNvSpPr/>
          <p:nvPr/>
        </p:nvSpPr>
        <p:spPr>
          <a:xfrm>
            <a:off x="9046845" y="3173095"/>
            <a:ext cx="1056640" cy="26543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zh-CN" altLang="en-US" sz="1600"/>
              <a:t>补贴钱包</a:t>
            </a:r>
          </a:p>
        </p:txBody>
      </p:sp>
      <p:cxnSp>
        <p:nvCxnSpPr>
          <p:cNvPr id="33" name="直接箭头连接符 32"/>
          <p:cNvCxnSpPr>
            <a:stCxn id="32" idx="2"/>
          </p:cNvCxnSpPr>
          <p:nvPr/>
        </p:nvCxnSpPr>
        <p:spPr>
          <a:xfrm>
            <a:off x="9575165" y="3438525"/>
            <a:ext cx="726440" cy="3632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4" name="圆角矩形 33"/>
          <p:cNvSpPr/>
          <p:nvPr/>
        </p:nvSpPr>
        <p:spPr>
          <a:xfrm>
            <a:off x="6257290" y="4501515"/>
            <a:ext cx="1056640" cy="26543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zh-CN" altLang="en-US" sz="1600"/>
              <a:t>出餐</a:t>
            </a:r>
          </a:p>
        </p:txBody>
      </p:sp>
      <p:sp>
        <p:nvSpPr>
          <p:cNvPr id="35" name="圆角矩形 34"/>
          <p:cNvSpPr/>
          <p:nvPr/>
        </p:nvSpPr>
        <p:spPr>
          <a:xfrm>
            <a:off x="6257290" y="3814445"/>
            <a:ext cx="1056640" cy="25590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zh-CN" altLang="en-US" sz="1600"/>
              <a:t>上架菜品</a:t>
            </a:r>
          </a:p>
        </p:txBody>
      </p:sp>
      <p:cxnSp>
        <p:nvCxnSpPr>
          <p:cNvPr id="36" name="直接箭头连接符 35"/>
          <p:cNvCxnSpPr>
            <a:stCxn id="17" idx="1"/>
            <a:endCxn id="35" idx="3"/>
          </p:cNvCxnSpPr>
          <p:nvPr/>
        </p:nvCxnSpPr>
        <p:spPr>
          <a:xfrm flipH="1" flipV="1">
            <a:off x="7313930" y="3942715"/>
            <a:ext cx="2143125" cy="1460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7" name="直接箭头连接符 36"/>
          <p:cNvCxnSpPr>
            <a:endCxn id="34" idx="0"/>
          </p:cNvCxnSpPr>
          <p:nvPr/>
        </p:nvCxnSpPr>
        <p:spPr>
          <a:xfrm>
            <a:off x="6785610" y="4070350"/>
            <a:ext cx="0" cy="43116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8" name="直接箭头连接符 37"/>
          <p:cNvCxnSpPr>
            <a:stCxn id="34" idx="1"/>
            <a:endCxn id="31" idx="3"/>
          </p:cNvCxnSpPr>
          <p:nvPr/>
        </p:nvCxnSpPr>
        <p:spPr>
          <a:xfrm flipH="1">
            <a:off x="6015355" y="4634230"/>
            <a:ext cx="24193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9" name="直接箭头连接符 38"/>
          <p:cNvCxnSpPr>
            <a:stCxn id="31" idx="1"/>
            <a:endCxn id="5" idx="3"/>
          </p:cNvCxnSpPr>
          <p:nvPr/>
        </p:nvCxnSpPr>
        <p:spPr>
          <a:xfrm flipH="1" flipV="1">
            <a:off x="2640965" y="4622165"/>
            <a:ext cx="2317750" cy="1206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40" name="直接箭头连接符 39"/>
          <p:cNvCxnSpPr>
            <a:stCxn id="5" idx="0"/>
            <a:endCxn id="14" idx="2"/>
          </p:cNvCxnSpPr>
          <p:nvPr/>
        </p:nvCxnSpPr>
        <p:spPr>
          <a:xfrm flipV="1">
            <a:off x="2112645" y="4103370"/>
            <a:ext cx="0" cy="3733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41" name="肘形连接符 40"/>
          <p:cNvCxnSpPr>
            <a:stCxn id="15" idx="3"/>
            <a:endCxn id="32" idx="0"/>
          </p:cNvCxnSpPr>
          <p:nvPr/>
        </p:nvCxnSpPr>
        <p:spPr>
          <a:xfrm>
            <a:off x="2621915" y="2629535"/>
            <a:ext cx="6953250" cy="543560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43" name="圆角矩形 42"/>
          <p:cNvSpPr/>
          <p:nvPr/>
        </p:nvSpPr>
        <p:spPr>
          <a:xfrm>
            <a:off x="6257290" y="3251200"/>
            <a:ext cx="1056640" cy="25590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zh-CN" altLang="en-US" sz="1600"/>
              <a:t>报餐设置</a:t>
            </a:r>
          </a:p>
        </p:txBody>
      </p:sp>
      <p:sp>
        <p:nvSpPr>
          <p:cNvPr id="45" name="圆角矩形 44"/>
          <p:cNvSpPr/>
          <p:nvPr/>
        </p:nvSpPr>
        <p:spPr>
          <a:xfrm>
            <a:off x="5136515" y="2688590"/>
            <a:ext cx="2177415" cy="25590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zh-CN" altLang="en-US" sz="1600"/>
              <a:t>时段</a:t>
            </a:r>
            <a:r>
              <a:rPr lang="en-US" altLang="zh-CN" sz="1600"/>
              <a:t>/</a:t>
            </a:r>
            <a:r>
              <a:rPr lang="zh-CN" altLang="en-US" sz="1600"/>
              <a:t>区域规则设置</a:t>
            </a:r>
          </a:p>
        </p:txBody>
      </p:sp>
      <p:cxnSp>
        <p:nvCxnSpPr>
          <p:cNvPr id="47" name="直接箭头连接符 46"/>
          <p:cNvCxnSpPr>
            <a:stCxn id="45" idx="2"/>
            <a:endCxn id="43" idx="0"/>
          </p:cNvCxnSpPr>
          <p:nvPr/>
        </p:nvCxnSpPr>
        <p:spPr>
          <a:xfrm>
            <a:off x="6225540" y="2944495"/>
            <a:ext cx="560070" cy="30670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48" name="直接箭头连接符 47"/>
          <p:cNvCxnSpPr>
            <a:stCxn id="43" idx="2"/>
            <a:endCxn id="35" idx="0"/>
          </p:cNvCxnSpPr>
          <p:nvPr/>
        </p:nvCxnSpPr>
        <p:spPr>
          <a:xfrm>
            <a:off x="6785610" y="3507105"/>
            <a:ext cx="0" cy="3073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9" name="直接箭头连接符 8"/>
          <p:cNvCxnSpPr>
            <a:stCxn id="29" idx="1"/>
            <a:endCxn id="34" idx="3"/>
          </p:cNvCxnSpPr>
          <p:nvPr/>
        </p:nvCxnSpPr>
        <p:spPr>
          <a:xfrm flipH="1">
            <a:off x="7313930" y="4621530"/>
            <a:ext cx="1998345" cy="127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10" name="图片 9">
            <a:extLst>
              <a:ext uri="{FF2B5EF4-FFF2-40B4-BE49-F238E27FC236}">
                <a16:creationId xmlns:a16="http://schemas.microsoft.com/office/drawing/2014/main" id="{021DA37F-BEBF-6275-4F55-D720FB41D7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0462" y="321310"/>
            <a:ext cx="1937645" cy="576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_RECORD_KEY" val="{&quot;13&quot;:[4650186]}"/>
  <p:tag name="COMMONDATA" val="eyJjb3VudCI6MiwiaGRpZCI6Ijg4OGEyMmQ4NjdiNGQ3NTc3YjQ4ZjJkNzM0YTFlZWZkIiwidXNlckNvdW50Ijox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90.45,&quot;left&quot;:116.65,&quot;top&quot;:246.4,&quot;width&quot;:843.45}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0315_5*l_h_i*1_2_1"/>
  <p:tag name="KSO_WM_TEMPLATE_CATEGORY" val="diagram"/>
  <p:tag name="KSO_WM_TEMPLATE_INDEX" val="20230315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DIAGRAM_GROUP_CODE" val="l1-1"/>
  <p:tag name="KSO_WM_UNIT_SUBTYPE" val="d"/>
  <p:tag name="KSO_WM_UNIT_TYPE" val="l_h_i"/>
  <p:tag name="KSO_WM_UNIT_INDEX" val="1_2_1"/>
  <p:tag name="KSO_WM_DIAGRAM_MAX_ITEMCNT" val="6"/>
  <p:tag name="KSO_WM_DIAGRAM_MIN_ITEMCNT" val="2"/>
  <p:tag name="KSO_WM_DIAGRAM_VIRTUALLY_FRAME" val="{&quot;height&quot;:390.65031801238774,&quot;left&quot;:52.6,&quot;top&quot;:125.44999694824219,&quot;width&quot;:842.3500271630476}"/>
  <p:tag name="KSO_WM_DIAGRAM_COLOR_MATCH_VALUE" val="{&quot;shape&quot;:{&quot;fill&quot;:{&quot;gradient&quot;:[{&quot;brightness&quot;:0.4000000059604645,&quot;colorType&quot;:1,&quot;foreColorIndex&quot;:8,&quot;pos&quot;:0,&quot;transparency&quot;:0},{&quot;brightness&quot;:0,&quot;colorType&quot;:1,&quot;foreColorIndex&quot;:8,&quot;pos&quot;:1,&quot;transparency&quot;:0}],&quot;type&quot;:3},&quot;glow&quot;:{&quot;colorType&quot;:0},&quot;line&quot;:{&quot;solidLine&quot;:{&quot;brightness&quot;:0,&quot;colorType&quot;:1,&quot;foreColorIndex&quot;:8,&quot;transparency&quot;:0},&quot;type&quot;:1},&quot;shadow&quot;:{&quot;brightness&quot;:0,&quot;colorType&quot;:1,&quot;foreColorIndex&quot;:8,&quot;transparency&quot;:0.75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2"/>
  <p:tag name="KSO_WM_UNIT_FILL_TYPE" val="3"/>
  <p:tag name="KSO_WM_UNIT_LINE_FORE_SCHEMECOLOR_INDEX" val="8"/>
  <p:tag name="KSO_WM_UNIT_LINE_FORE_SCHEMECOLOR_INDEX_BRIGHTNESS" val="0"/>
  <p:tag name="KSO_WM_UNIT_LINE_FILL_TYPE" val="2"/>
  <p:tag name="KSO_WM_UNIT_SHADOW_SCHEMECOLOR_INDEX_BRIGHTNESS" val="0"/>
  <p:tag name="KSO_WM_UNIT_SHADOW_SCHEMECOLOR_INDEX" val="8"/>
  <p:tag name="KSO_WM_UNIT_USESOURCEFORMAT_APPLY" val="1"/>
  <p:tag name="KSO_WM_DIAGRAM_USE_COLOR_VALUE" val="{&quot;color_scheme&quot;:1,&quot;color_type&quot;:1,&quot;theme_color_indexes&quot;:[]}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0315_5*l_h_i*1_2_3"/>
  <p:tag name="KSO_WM_TEMPLATE_CATEGORY" val="diagram"/>
  <p:tag name="KSO_WM_TEMPLATE_INDEX" val="20230315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DIAGRAM_GROUP_CODE" val="l1-1"/>
  <p:tag name="KSO_WM_UNIT_TYPE" val="l_h_i"/>
  <p:tag name="KSO_WM_UNIT_INDEX" val="1_2_3"/>
  <p:tag name="KSO_WM_DIAGRAM_MAX_ITEMCNT" val="6"/>
  <p:tag name="KSO_WM_DIAGRAM_MIN_ITEMCNT" val="2"/>
  <p:tag name="KSO_WM_DIAGRAM_VIRTUALLY_FRAME" val="{&quot;height&quot;:390.65031801238774,&quot;left&quot;:52.6,&quot;top&quot;:125.44999694824219,&quot;width&quot;:842.3500271630476}"/>
  <p:tag name="KSO_WM_DIAGRAM_COLOR_MATCH_VALUE" val="{&quot;shape&quot;:{&quot;fill&quot;:{&quot;gradient&quot;:[{&quot;brightness&quot;:0,&quot;colorType&quot;:1,&quot;foreColorIndex&quot;:8,&quot;pos&quot;:0,&quot;transparency&quot;:0},{&quot;brightness&quot;:-0.25,&quot;colorType&quot;:1,&quot;foreColorIndex&quot;:8,&quot;pos&quot;:0.8500000238418579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DIAGRAM_USE_COLOR_VALUE" val="{&quot;color_scheme&quot;:1,&quot;color_type&quot;:1,&quot;theme_color_indexes&quot;:[]}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0315_5*l_h_i*1_2_2"/>
  <p:tag name="KSO_WM_TEMPLATE_CATEGORY" val="diagram"/>
  <p:tag name="KSO_WM_TEMPLATE_INDEX" val="20230315"/>
  <p:tag name="KSO_WM_UNIT_LAYERLEVEL" val="1_1_1"/>
  <p:tag name="KSO_WM_TAG_VERSION" val="3.0"/>
  <p:tag name="KSO_WM_BEAUTIFY_FLAG" val="#wm#"/>
  <p:tag name="KSO_WM_DIAGRAM_VERSION" val="3"/>
  <p:tag name="KSO_WM_DIAGRAM_COLOR_TRICK" val="2"/>
  <p:tag name="KSO_WM_DIAGRAM_COLOR_TEXT_CAN_REMOVE" val="n"/>
  <p:tag name="KSO_WM_DIAGRAM_GROUP_CODE" val="l1-1"/>
  <p:tag name="KSO_WM_UNIT_TYPE" val="l_h_i"/>
  <p:tag name="KSO_WM_UNIT_INDEX" val="1_2_2"/>
  <p:tag name="KSO_WM_DIAGRAM_MAX_ITEMCNT" val="6"/>
  <p:tag name="KSO_WM_DIAGRAM_MIN_ITEMCNT" val="2"/>
  <p:tag name="KSO_WM_DIAGRAM_VIRTUALLY_FRAME" val="{&quot;height&quot;:390.65031801238774,&quot;left&quot;:52.6,&quot;top&quot;:125.44999694824219,&quot;width&quot;:842.3500271630476}"/>
  <p:tag name="KSO_WM_DIAGRAM_COLOR_MATCH_VALUE" val="{&quot;shape&quot;:{&quot;fill&quot;:{&quot;solid&quot;:{&quot;brightness&quot;:0.800000011920929,&quot;colorType&quot;:1,&quot;foreColorIndex&quot;:8,&quot;transparency&quot;:0.6000000238418579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8"/>
  <p:tag name="KSO_WM_UNIT_FILL_FORE_SCHEMECOLOR_INDEX_BRIGHTNESS" val="0.8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DIAGRAM_USE_COLOR_VALUE" val="{&quot;color_scheme&quot;:1,&quot;color_type&quot;:1,&quot;theme_color_indexes&quot;:[]}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2_1"/>
  <p:tag name="KSO_WM_UNIT_ID" val="diagram20230315_5*l_h_f*1_2_1"/>
  <p:tag name="KSO_WM_TEMPLATE_CATEGORY" val="diagram"/>
  <p:tag name="KSO_WM_TEMPLATE_INDEX" val="20230315"/>
  <p:tag name="KSO_WM_UNIT_LAYERLEVEL" val="1_1_1"/>
  <p:tag name="KSO_WM_TAG_VERSION" val="3.0"/>
  <p:tag name="KSO_WM_BEAUTIFY_FLAG" val="#wm#"/>
  <p:tag name="KSO_WM_DIAGRAM_VERSION" val="3"/>
  <p:tag name="KSO_WM_DIAGRAM_COLOR_TRICK" val="2"/>
  <p:tag name="KSO_WM_DIAGRAM_COLOR_TEXT_CAN_REMOVE" val="n"/>
  <p:tag name="KSO_WM_DIAGRAM_GROUP_CODE" val="l1-1"/>
  <p:tag name="KSO_WM_DIAGRAM_MAX_ITEMCNT" val="6"/>
  <p:tag name="KSO_WM_DIAGRAM_MIN_ITEMCNT" val="2"/>
  <p:tag name="KSO_WM_DIAGRAM_VIRTUALLY_FRAME" val="{&quot;height&quot;:390.65031801238774,&quot;left&quot;:52.6,&quot;top&quot;:125.44999694824219,&quot;width&quot;:842.3500271630476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349999994039535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点击此处添加正文，文字是您思想的提炼,为了最终演示发布的良好效果"/>
  <p:tag name="KSO_WM_UNIT_TEXT_FILL_FORE_SCHEMECOLOR_INDEX" val="1"/>
  <p:tag name="KSO_WM_UNIT_TEXT_FILL_TYPE" val="1"/>
  <p:tag name="KSO_WM_UNIT_USESOURCEFORMAT_APPLY" val="1"/>
  <p:tag name="KSO_WM_DIAGRAM_USE_COLOR_VALUE" val="{&quot;color_scheme&quot;:1,&quot;color_type&quot;:1,&quot;theme_color_indexes&quot;:[]}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2_1"/>
  <p:tag name="KSO_WM_UNIT_ID" val="diagram20230315_5*l_h_a*1_2_1"/>
  <p:tag name="KSO_WM_TEMPLATE_CATEGORY" val="diagram"/>
  <p:tag name="KSO_WM_TEMPLATE_INDEX" val="20230315"/>
  <p:tag name="KSO_WM_UNIT_LAYERLEVEL" val="1_1_1"/>
  <p:tag name="KSO_WM_TAG_VERSION" val="3.0"/>
  <p:tag name="KSO_WM_BEAUTIFY_FLAG" val="#wm#"/>
  <p:tag name="KSO_WM_DIAGRAM_VERSION" val="3"/>
  <p:tag name="KSO_WM_DIAGRAM_COLOR_TRICK" val="2"/>
  <p:tag name="KSO_WM_DIAGRAM_COLOR_TEXT_CAN_REMOVE" val="n"/>
  <p:tag name="KSO_WM_DIAGRAM_GROUP_CODE" val="l1-1"/>
  <p:tag name="KSO_WM_DIAGRAM_MAX_ITEMCNT" val="6"/>
  <p:tag name="KSO_WM_DIAGRAM_MIN_ITEMCNT" val="2"/>
  <p:tag name="KSO_WM_DIAGRAM_VIRTUALLY_FRAME" val="{&quot;height&quot;:390.65031801238774,&quot;left&quot;:52.6,&quot;top&quot;:125.44999694824219,&quot;width&quot;:842.3500271630476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8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小标题"/>
  <p:tag name="KSO_WM_UNIT_TEXT_FILL_FORE_SCHEMECOLOR_INDEX" val="1"/>
  <p:tag name="KSO_WM_UNIT_TEXT_FILL_TYPE" val="1"/>
  <p:tag name="KSO_WM_UNIT_USESOURCEFORMAT_APPLY" val="1"/>
  <p:tag name="KSO_WM_DIAGRAM_USE_COLOR_VALUE" val="{&quot;color_scheme&quot;:1,&quot;color_type&quot;:1,&quot;theme_color_indexes&quot;:[]}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3_1"/>
  <p:tag name="KSO_WM_UNIT_ID" val="diagram20230315_5*l_h_a*1_3_1"/>
  <p:tag name="KSO_WM_TEMPLATE_CATEGORY" val="diagram"/>
  <p:tag name="KSO_WM_TEMPLATE_INDEX" val="20230315"/>
  <p:tag name="KSO_WM_UNIT_LAYERLEVEL" val="1_1_1"/>
  <p:tag name="KSO_WM_TAG_VERSION" val="3.0"/>
  <p:tag name="KSO_WM_BEAUTIFY_FLAG" val="#wm#"/>
  <p:tag name="KSO_WM_DIAGRAM_VERSION" val="3"/>
  <p:tag name="KSO_WM_DIAGRAM_COLOR_TRICK" val="2"/>
  <p:tag name="KSO_WM_DIAGRAM_COLOR_TEXT_CAN_REMOVE" val="n"/>
  <p:tag name="KSO_WM_DIAGRAM_GROUP_CODE" val="l1-1"/>
  <p:tag name="KSO_WM_DIAGRAM_MAX_ITEMCNT" val="6"/>
  <p:tag name="KSO_WM_DIAGRAM_MIN_ITEMCNT" val="2"/>
  <p:tag name="KSO_WM_DIAGRAM_VIRTUALLY_FRAME" val="{&quot;height&quot;:390.65031801238774,&quot;left&quot;:52.6,&quot;top&quot;:125.44999694824219,&quot;width&quot;:842.3500271630476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小标题"/>
  <p:tag name="KSO_WM_UNIT_TEXT_FILL_FORE_SCHEMECOLOR_INDEX" val="1"/>
  <p:tag name="KSO_WM_UNIT_TEXT_FILL_TYPE" val="1"/>
  <p:tag name="KSO_WM_UNIT_USESOURCEFORMAT_APPLY" val="1"/>
  <p:tag name="KSO_WM_DIAGRAM_USE_COLOR_VALUE" val="{&quot;color_scheme&quot;:1,&quot;color_type&quot;:1,&quot;theme_color_indexes&quot;:[]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06.05,&quot;left&quot;:76.9,&quot;top&quot;:165.2,&quot;width&quot;:817.95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06.05,&quot;left&quot;:76.9,&quot;top&quot;:165.2,&quot;width&quot;:817.95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06.05,&quot;left&quot;:76.9,&quot;top&quot;:165.2,&quot;width&quot;:817.95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06.05,&quot;left&quot;:76.9,&quot;top&quot;:165.2,&quot;width&quot;:817.95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06.05,&quot;left&quot;:76.9,&quot;top&quot;:165.2,&quot;width&quot;:817.95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06.05,&quot;left&quot;:76.9,&quot;top&quot;:165.2,&quot;width&quot;:817.95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06.05,&quot;left&quot;:76.9,&quot;top&quot;:165.2,&quot;width&quot;:817.95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06.05,&quot;left&quot;:76.9,&quot;top&quot;:165.2,&quot;width&quot;:817.95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06.05,&quot;left&quot;:76.9,&quot;top&quot;:165.2,&quot;width&quot;:817.95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90.45,&quot;left&quot;:116.65,&quot;top&quot;:246.4,&quot;width&quot;:843.45}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06.05,&quot;left&quot;:76.9,&quot;top&quot;:165.2,&quot;width&quot;:817.95}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06.05,&quot;left&quot;:76.9,&quot;top&quot;:165.2,&quot;width&quot;:817.95}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06.05,&quot;left&quot;:76.9,&quot;top&quot;:165.2,&quot;width&quot;:817.95}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06.05,&quot;left&quot;:76.9,&quot;top&quot;:165.2,&quot;width&quot;:817.95}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06.05,&quot;left&quot;:76.9,&quot;top&quot;:165.2,&quot;width&quot;:817.95}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06.05,&quot;left&quot;:76.9,&quot;top&quot;:165.2,&quot;width&quot;:817.95}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06.05,&quot;left&quot;:76.9,&quot;top&quot;:165.2,&quot;width&quot;:817.95}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06.05,&quot;left&quot;:76.9,&quot;top&quot;:165.2,&quot;width&quot;:817.95}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06.05,&quot;left&quot;:76.9,&quot;top&quot;:165.2,&quot;width&quot;:817.95}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62.875,&quot;left&quot;:88.075,&quot;top&quot;:123.5,&quot;width&quot;:799.75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90.45,&quot;left&quot;:116.65,&quot;top&quot;:246.4,&quot;width&quot;:843.45}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62.875,&quot;left&quot;:88.075,&quot;top&quot;:123.5,&quot;width&quot;:799.75}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62.875,&quot;left&quot;:88.075,&quot;top&quot;:123.5,&quot;width&quot;:799.75}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62.875,&quot;left&quot;:88.075,&quot;top&quot;:123.5,&quot;width&quot;:799.75}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62.875,&quot;left&quot;:88.075,&quot;top&quot;:123.5,&quot;width&quot;:799.75}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62.875,&quot;left&quot;:88.075,&quot;top&quot;:123.5,&quot;width&quot;:799.75}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62.875,&quot;left&quot;:88.075,&quot;top&quot;:123.5,&quot;width&quot;:799.75}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62.875,&quot;left&quot;:88.075,&quot;top&quot;:123.5,&quot;width&quot;:799.75}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62.875,&quot;left&quot;:88.075,&quot;top&quot;:123.5,&quot;width&quot;:799.75}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62.875,&quot;left&quot;:88.075,&quot;top&quot;:123.5,&quot;width&quot;:799.75}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62.875,&quot;left&quot;:88.075,&quot;top&quot;:123.5,&quot;width&quot;:799.75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90.45,&quot;left&quot;:116.65,&quot;top&quot;:246.4,&quot;width&quot;:843.45}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62.875,&quot;left&quot;:88.075,&quot;top&quot;:123.5,&quot;width&quot;:799.75}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62.875,&quot;left&quot;:88.075,&quot;top&quot;:123.5,&quot;width&quot;:799.75}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62.875,&quot;left&quot;:88.075,&quot;top&quot;:123.5,&quot;width&quot;:799.75}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62.875,&quot;left&quot;:88.075,&quot;top&quot;:123.5,&quot;width&quot;:799.75}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62.875,&quot;left&quot;:88.075,&quot;top&quot;:123.5,&quot;width&quot;:799.75}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9.52992125984247,&quot;left&quot;:45.12503937007874,&quot;top&quot;:179.71251968503935,&quot;width&quot;:855.2738582677164}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9.52992125984247,&quot;left&quot;:45.12503937007874,&quot;top&quot;:179.71251968503935,&quot;width&quot;:855.2738582677164}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9.52992125984247,&quot;left&quot;:45.12503937007874,&quot;top&quot;:179.71251968503935,&quot;width&quot;:855.2738582677164}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9.52992125984247,&quot;left&quot;:45.12503937007874,&quot;top&quot;:179.71251968503935,&quot;width&quot;:855.2738582677164}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9.52992125984247,&quot;left&quot;:45.12503937007874,&quot;top&quot;:179.71251968503935,&quot;width&quot;:855.2738582677164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90.45,&quot;left&quot;:116.65,&quot;top&quot;:246.4,&quot;width&quot;:843.45}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9.52992125984247,&quot;left&quot;:45.12503937007874,&quot;top&quot;:179.71251968503935,&quot;width&quot;:855.2738582677164}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9.52992125984247,&quot;left&quot;:45.12503937007874,&quot;top&quot;:179.71251968503935,&quot;width&quot;:855.2738582677164}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9.52992125984247,&quot;left&quot;:45.12503937007874,&quot;top&quot;:179.71251968503935,&quot;width&quot;:855.2738582677164}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9.52992125984247,&quot;left&quot;:45.12503937007874,&quot;top&quot;:179.71251968503935,&quot;width&quot;:855.2738582677164}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9.52992125984247,&quot;left&quot;:45.12503937007874,&quot;top&quot;:179.71251968503935,&quot;width&quot;:855.2738582677164}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9.52992125984247,&quot;left&quot;:45.12503937007874,&quot;top&quot;:179.71251968503935,&quot;width&quot;:855.2738582677164}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9.52992125984247,&quot;left&quot;:45.12503937007874,&quot;top&quot;:179.71251968503935,&quot;width&quot;:855.2738582677164}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9.52992125984247,&quot;left&quot;:45.12503937007874,&quot;top&quot;:179.71251968503935,&quot;width&quot;:855.2738582677164}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9.52992125984247,&quot;left&quot;:45.12503937007874,&quot;top&quot;:179.71251968503935,&quot;width&quot;:855.2738582677164}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9.52992125984247,&quot;left&quot;:45.12503937007874,&quot;top&quot;:179.71251968503935,&quot;width&quot;:855.2738582677164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90.45,&quot;left&quot;:116.65,&quot;top&quot;:246.4,&quot;width&quot;:843.45}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9.52992125984247,&quot;left&quot;:45.12503937007874,&quot;top&quot;:179.71251968503935,&quot;width&quot;:855.2738582677164}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9.52992125984247,&quot;left&quot;:45.12503937007874,&quot;top&quot;:179.71251968503935,&quot;width&quot;:855.2738582677164}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9.52992125984247,&quot;left&quot;:45.12503937007874,&quot;top&quot;:179.71251968503935,&quot;width&quot;:855.2738582677164}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9.52992125984247,&quot;left&quot;:45.12503937007874,&quot;top&quot;:179.71251968503935,&quot;width&quot;:855.2738582677164}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9.52992125984247,&quot;left&quot;:45.12503937007874,&quot;top&quot;:179.71251968503935,&quot;width&quot;:855.2738582677164}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9.52992125984247,&quot;left&quot;:45.12503937007874,&quot;top&quot;:179.71251968503935,&quot;width&quot;:855.2738582677164}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9.52992125984247,&quot;left&quot;:45.12503937007874,&quot;top&quot;:179.71251968503935,&quot;width&quot;:855.2738582677164}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9.52992125984247,&quot;left&quot;:45.12503937007874,&quot;top&quot;:179.71251968503935,&quot;width&quot;:855.2738582677164}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9.52992125984247,&quot;left&quot;:45.12503937007874,&quot;top&quot;:179.71251968503935,&quot;width&quot;:855.2738582677164}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9.52992125984247,&quot;left&quot;:45.12503937007874,&quot;top&quot;:179.71251968503935,&quot;width&quot;:855.2738582677164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90.45,&quot;left&quot;:116.65,&quot;top&quot;:246.4,&quot;width&quot;:843.45}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9.52992125984247,&quot;left&quot;:45.12503937007874,&quot;top&quot;:179.71251968503935,&quot;width&quot;:855.2738582677164}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9.52992125984247,&quot;left&quot;:45.12503937007874,&quot;top&quot;:179.71251968503935,&quot;width&quot;:855.2738582677164}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9.52992125984247,&quot;left&quot;:45.12503937007874,&quot;top&quot;:179.71251968503935,&quot;width&quot;:855.2738582677164}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9.52992125984247,&quot;left&quot;:45.12503937007874,&quot;top&quot;:179.71251968503935,&quot;width&quot;:855.2738582677164}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9.52992125984247,&quot;left&quot;:45.12503937007874,&quot;top&quot;:179.71251968503935,&quot;width&quot;:855.2738582677164}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diagram"/>
  <p:tag name="KSO_WM_TEMPLATE_INDEX" val="20231496"/>
  <p:tag name="KSO_WM_SLIDE_ITEM_CNT" val="6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0315_5*l_h_i*1_1_2"/>
  <p:tag name="KSO_WM_TEMPLATE_CATEGORY" val="diagram"/>
  <p:tag name="KSO_WM_TEMPLATE_INDEX" val="20230315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DIAGRAM_GROUP_CODE" val="l1-1"/>
  <p:tag name="KSO_WM_UNIT_TYPE" val="l_h_i"/>
  <p:tag name="KSO_WM_UNIT_INDEX" val="1_1_2"/>
  <p:tag name="KSO_WM_DIAGRAM_MAX_ITEMCNT" val="6"/>
  <p:tag name="KSO_WM_DIAGRAM_MIN_ITEMCNT" val="2"/>
  <p:tag name="KSO_WM_DIAGRAM_VIRTUALLY_FRAME" val="{&quot;height&quot;:390.65031801238774,&quot;left&quot;:52.6,&quot;top&quot;:125.44999694824219,&quot;width&quot;:842.3500271630476}"/>
  <p:tag name="KSO_WM_DIAGRAM_COLOR_MATCH_VALUE" val="{&quot;shape&quot;:{&quot;fill&quot;:{&quot;solid&quot;:{&quot;brightness&quot;:0.800000011920929,&quot;colorType&quot;:1,&quot;foreColorIndex&quot;:5,&quot;transparency&quot;:0.6000000238418579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.8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DIAGRAM_USE_COLOR_VALUE" val="{&quot;color_scheme&quot;:1,&quot;color_type&quot;:1,&quot;theme_color_indexes&quot;:[]}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0315_5*l_h_f*1_1_1"/>
  <p:tag name="KSO_WM_TEMPLATE_CATEGORY" val="diagram"/>
  <p:tag name="KSO_WM_TEMPLATE_INDEX" val="20230315"/>
  <p:tag name="KSO_WM_UNIT_LAYERLEVEL" val="1_1_1"/>
  <p:tag name="KSO_WM_TAG_VERSION" val="3.0"/>
  <p:tag name="KSO_WM_BEAUTIFY_FLAG" val="#wm#"/>
  <p:tag name="KSO_WM_DIAGRAM_VERSION" val="3"/>
  <p:tag name="KSO_WM_DIAGRAM_COLOR_TRICK" val="2"/>
  <p:tag name="KSO_WM_DIAGRAM_COLOR_TEXT_CAN_REMOVE" val="n"/>
  <p:tag name="KSO_WM_DIAGRAM_GROUP_CODE" val="l1-1"/>
  <p:tag name="KSO_WM_DIAGRAM_MAX_ITEMCNT" val="6"/>
  <p:tag name="KSO_WM_DIAGRAM_MIN_ITEMCNT" val="2"/>
  <p:tag name="KSO_WM_DIAGRAM_VIRTUALLY_FRAME" val="{&quot;height&quot;:390.65031801238774,&quot;left&quot;:52.6,&quot;top&quot;:125.44999694824219,&quot;width&quot;:842.3500271630476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349999994039535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点击此处添加正文，文字是您思想的提炼，为了最终演示发布的良好效果"/>
  <p:tag name="KSO_WM_UNIT_TEXT_FILL_FORE_SCHEMECOLOR_INDEX" val="1"/>
  <p:tag name="KSO_WM_UNIT_TEXT_FILL_TYPE" val="1"/>
  <p:tag name="KSO_WM_UNIT_USESOURCEFORMAT_APPLY" val="1"/>
  <p:tag name="KSO_WM_DIAGRAM_USE_COLOR_VALUE" val="{&quot;color_scheme&quot;:1,&quot;color_type&quot;:1,&quot;theme_color_indexes&quot;:[]}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1_1"/>
  <p:tag name="KSO_WM_UNIT_ID" val="diagram20230315_5*l_h_a*1_1_1"/>
  <p:tag name="KSO_WM_TEMPLATE_CATEGORY" val="diagram"/>
  <p:tag name="KSO_WM_TEMPLATE_INDEX" val="20230315"/>
  <p:tag name="KSO_WM_UNIT_LAYERLEVEL" val="1_1_1"/>
  <p:tag name="KSO_WM_TAG_VERSION" val="3.0"/>
  <p:tag name="KSO_WM_BEAUTIFY_FLAG" val="#wm#"/>
  <p:tag name="KSO_WM_DIAGRAM_VERSION" val="3"/>
  <p:tag name="KSO_WM_DIAGRAM_COLOR_TRICK" val="2"/>
  <p:tag name="KSO_WM_DIAGRAM_COLOR_TEXT_CAN_REMOVE" val="n"/>
  <p:tag name="KSO_WM_DIAGRAM_GROUP_CODE" val="l1-1"/>
  <p:tag name="KSO_WM_DIAGRAM_MAX_ITEMCNT" val="6"/>
  <p:tag name="KSO_WM_DIAGRAM_MIN_ITEMCNT" val="2"/>
  <p:tag name="KSO_WM_DIAGRAM_VIRTUALLY_FRAME" val="{&quot;height&quot;:390.65031801238774,&quot;left&quot;:52.6,&quot;top&quot;:125.44999694824219,&quot;width&quot;:842.3500271630476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小标题"/>
  <p:tag name="KSO_WM_UNIT_TEXT_FILL_FORE_SCHEMECOLOR_INDEX" val="1"/>
  <p:tag name="KSO_WM_UNIT_TEXT_FILL_TYPE" val="1"/>
  <p:tag name="KSO_WM_UNIT_USESOURCEFORMAT_APPLY" val="1"/>
  <p:tag name="KSO_WM_DIAGRAM_USE_COLOR_VALUE" val="{&quot;color_scheme&quot;:1,&quot;color_type&quot;:1,&quot;theme_color_indexes&quot;:[]}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0315_5*l_h_i*1_1_1"/>
  <p:tag name="KSO_WM_TEMPLATE_CATEGORY" val="diagram"/>
  <p:tag name="KSO_WM_TEMPLATE_INDEX" val="20230315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DIAGRAM_GROUP_CODE" val="l1-1"/>
  <p:tag name="KSO_WM_UNIT_SUBTYPE" val="d"/>
  <p:tag name="KSO_WM_UNIT_TYPE" val="l_h_i"/>
  <p:tag name="KSO_WM_UNIT_INDEX" val="1_1_1"/>
  <p:tag name="KSO_WM_DIAGRAM_MAX_ITEMCNT" val="6"/>
  <p:tag name="KSO_WM_DIAGRAM_MIN_ITEMCNT" val="2"/>
  <p:tag name="KSO_WM_DIAGRAM_VIRTUALLY_FRAME" val="{&quot;height&quot;:390.65031801238774,&quot;left&quot;:52.6,&quot;top&quot;:125.44999694824219,&quot;width&quot;:842.3500271630476}"/>
  <p:tag name="KSO_WM_DIAGRAM_COLOR_MATCH_VALUE" val="{&quot;shape&quot;:{&quot;fill&quot;:{&quot;gradient&quot;:[{&quot;brightness&quot;:0.4000000059604645,&quot;colorType&quot;:1,&quot;foreColorIndex&quot;:5,&quot;pos&quot;:0,&quot;transparency&quot;:0},{&quot;brightness&quot;:0,&quot;colorType&quot;:1,&quot;foreColorIndex&quot;:5,&quot;pos&quot;:1,&quot;transparency&quot;:0},{&quot;brightness&quot;:0,&quot;colorType&quot;:1,&quot;foreColorIndex&quot;:5,&quot;pos&quot;:0.5,&quot;transparency&quot;:0}],&quot;type&quot;:3},&quot;glow&quot;:{&quot;colorType&quot;:0},&quot;line&quot;:{&quot;solidLine&quot;:{&quot;brightness&quot;:0,&quot;colorType&quot;:1,&quot;foreColorIndex&quot;:5,&quot;transparency&quot;:0},&quot;type&quot;:1},&quot;shadow&quot;:{&quot;brightness&quot;:0,&quot;colorType&quot;:1,&quot;foreColorIndex&quot;:5,&quot;transparency&quot;:0.75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1"/>
  <p:tag name="KSO_WM_UNIT_FILL_TYPE" val="3"/>
  <p:tag name="KSO_WM_UNIT_LINE_FORE_SCHEMECOLOR_INDEX" val="5"/>
  <p:tag name="KSO_WM_UNIT_LINE_FORE_SCHEMECOLOR_INDEX_BRIGHTNESS" val="0"/>
  <p:tag name="KSO_WM_UNIT_LINE_FILL_TYPE" val="2"/>
  <p:tag name="KSO_WM_UNIT_SHADOW_SCHEMECOLOR_INDEX_BRIGHTNESS" val="0"/>
  <p:tag name="KSO_WM_UNIT_SHADOW_SCHEMECOLOR_INDEX" val="5"/>
  <p:tag name="KSO_WM_UNIT_USESOURCEFORMAT_APPLY" val="1"/>
  <p:tag name="KSO_WM_DIAGRAM_USE_COLOR_VALUE" val="{&quot;color_scheme&quot;:1,&quot;color_type&quot;:1,&quot;theme_color_indexes&quot;:[]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90.45,&quot;left&quot;:116.65,&quot;top&quot;:246.4,&quot;width&quot;:843.45}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0315_5*l_h_i*1_1_3"/>
  <p:tag name="KSO_WM_TEMPLATE_CATEGORY" val="diagram"/>
  <p:tag name="KSO_WM_TEMPLATE_INDEX" val="20230315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DIAGRAM_GROUP_CODE" val="l1-1"/>
  <p:tag name="KSO_WM_UNIT_TYPE" val="l_h_i"/>
  <p:tag name="KSO_WM_UNIT_INDEX" val="1_1_3"/>
  <p:tag name="KSO_WM_DIAGRAM_MAX_ITEMCNT" val="6"/>
  <p:tag name="KSO_WM_DIAGRAM_MIN_ITEMCNT" val="2"/>
  <p:tag name="KSO_WM_DIAGRAM_VIRTUALLY_FRAME" val="{&quot;height&quot;:390.65031801238774,&quot;left&quot;:52.6,&quot;top&quot;:125.44999694824219,&quot;width&quot;:842.3500271630476}"/>
  <p:tag name="KSO_WM_DIAGRAM_COLOR_MATCH_VALUE" val="{&quot;shape&quot;:{&quot;fill&quot;:{&quot;gradient&quot;:[{&quot;brightness&quot;:0,&quot;colorType&quot;:1,&quot;foreColorIndex&quot;:5,&quot;pos&quot;:0,&quot;transparency&quot;:0},{&quot;brightness&quot;:-0.25,&quot;colorType&quot;:1,&quot;foreColorIndex&quot;:5,&quot;pos&quot;:0.8500000238418579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DIAGRAM_USE_COLOR_VALUE" val="{&quot;color_scheme&quot;:1,&quot;color_type&quot;:1,&quot;theme_color_indexes&quot;:[]}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0315_5*l_h_i*1_3_2"/>
  <p:tag name="KSO_WM_TEMPLATE_CATEGORY" val="diagram"/>
  <p:tag name="KSO_WM_TEMPLATE_INDEX" val="20230315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DIAGRAM_GROUP_CODE" val="l1-1"/>
  <p:tag name="KSO_WM_UNIT_TYPE" val="l_h_i"/>
  <p:tag name="KSO_WM_UNIT_INDEX" val="1_3_2"/>
  <p:tag name="KSO_WM_DIAGRAM_MAX_ITEMCNT" val="6"/>
  <p:tag name="KSO_WM_DIAGRAM_MIN_ITEMCNT" val="2"/>
  <p:tag name="KSO_WM_DIAGRAM_VIRTUALLY_FRAME" val="{&quot;height&quot;:390.65031801238774,&quot;left&quot;:52.6,&quot;top&quot;:125.44999694824219,&quot;width&quot;:842.3500271630476}"/>
  <p:tag name="KSO_WM_DIAGRAM_COLOR_MATCH_VALUE" val="{&quot;shape&quot;:{&quot;fill&quot;:{&quot;solid&quot;:{&quot;brightness&quot;:0.800000011920929,&quot;colorType&quot;:1,&quot;foreColorIndex&quot;:5,&quot;transparency&quot;:0.6000000238418579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.8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DIAGRAM_USE_COLOR_VALUE" val="{&quot;color_scheme&quot;:1,&quot;color_type&quot;:1,&quot;theme_color_indexes&quot;:[]}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3_1"/>
  <p:tag name="KSO_WM_UNIT_ID" val="diagram20230315_5*l_h_f*1_3_1"/>
  <p:tag name="KSO_WM_TEMPLATE_CATEGORY" val="diagram"/>
  <p:tag name="KSO_WM_TEMPLATE_INDEX" val="20230315"/>
  <p:tag name="KSO_WM_UNIT_LAYERLEVEL" val="1_1_1"/>
  <p:tag name="KSO_WM_TAG_VERSION" val="3.0"/>
  <p:tag name="KSO_WM_BEAUTIFY_FLAG" val="#wm#"/>
  <p:tag name="KSO_WM_DIAGRAM_VERSION" val="3"/>
  <p:tag name="KSO_WM_DIAGRAM_COLOR_TRICK" val="2"/>
  <p:tag name="KSO_WM_DIAGRAM_COLOR_TEXT_CAN_REMOVE" val="n"/>
  <p:tag name="KSO_WM_DIAGRAM_GROUP_CODE" val="l1-1"/>
  <p:tag name="KSO_WM_DIAGRAM_MAX_ITEMCNT" val="6"/>
  <p:tag name="KSO_WM_DIAGRAM_MIN_ITEMCNT" val="2"/>
  <p:tag name="KSO_WM_DIAGRAM_VIRTUALLY_FRAME" val="{&quot;height&quot;:390.65031801238774,&quot;left&quot;:52.6,&quot;top&quot;:125.44999694824219,&quot;width&quot;:842.3500271630476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349999994039535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点击此处添加正文，文字是您思想的提炼，为了最终演示发布的良好效果"/>
  <p:tag name="KSO_WM_UNIT_TEXT_FILL_FORE_SCHEMECOLOR_INDEX" val="1"/>
  <p:tag name="KSO_WM_UNIT_TEXT_FILL_TYPE" val="1"/>
  <p:tag name="KSO_WM_UNIT_USESOURCEFORMAT_APPLY" val="1"/>
  <p:tag name="KSO_WM_DIAGRAM_USE_COLOR_VALUE" val="{&quot;color_scheme&quot;:1,&quot;color_type&quot;:1,&quot;theme_color_indexes&quot;:[]}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3_1"/>
  <p:tag name="KSO_WM_UNIT_ID" val="diagram20230315_5*l_h_a*1_3_1"/>
  <p:tag name="KSO_WM_TEMPLATE_CATEGORY" val="diagram"/>
  <p:tag name="KSO_WM_TEMPLATE_INDEX" val="20230315"/>
  <p:tag name="KSO_WM_UNIT_LAYERLEVEL" val="1_1_1"/>
  <p:tag name="KSO_WM_TAG_VERSION" val="3.0"/>
  <p:tag name="KSO_WM_BEAUTIFY_FLAG" val="#wm#"/>
  <p:tag name="KSO_WM_DIAGRAM_VERSION" val="3"/>
  <p:tag name="KSO_WM_DIAGRAM_COLOR_TRICK" val="2"/>
  <p:tag name="KSO_WM_DIAGRAM_COLOR_TEXT_CAN_REMOVE" val="n"/>
  <p:tag name="KSO_WM_DIAGRAM_GROUP_CODE" val="l1-1"/>
  <p:tag name="KSO_WM_DIAGRAM_MAX_ITEMCNT" val="6"/>
  <p:tag name="KSO_WM_DIAGRAM_MIN_ITEMCNT" val="2"/>
  <p:tag name="KSO_WM_DIAGRAM_VIRTUALLY_FRAME" val="{&quot;height&quot;:390.65031801238774,&quot;left&quot;:52.6,&quot;top&quot;:125.44999694824219,&quot;width&quot;:842.3500271630476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小标题"/>
  <p:tag name="KSO_WM_UNIT_TEXT_FILL_FORE_SCHEMECOLOR_INDEX" val="1"/>
  <p:tag name="KSO_WM_UNIT_TEXT_FILL_TYPE" val="1"/>
  <p:tag name="KSO_WM_UNIT_USESOURCEFORMAT_APPLY" val="1"/>
  <p:tag name="KSO_WM_DIAGRAM_USE_COLOR_VALUE" val="{&quot;color_scheme&quot;:1,&quot;color_type&quot;:1,&quot;theme_color_indexes&quot;:[]}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0315_5*l_h_i*1_3_1"/>
  <p:tag name="KSO_WM_TEMPLATE_CATEGORY" val="diagram"/>
  <p:tag name="KSO_WM_TEMPLATE_INDEX" val="20230315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DIAGRAM_GROUP_CODE" val="l1-1"/>
  <p:tag name="KSO_WM_UNIT_SUBTYPE" val="d"/>
  <p:tag name="KSO_WM_UNIT_TYPE" val="l_h_i"/>
  <p:tag name="KSO_WM_UNIT_INDEX" val="1_3_1"/>
  <p:tag name="KSO_WM_DIAGRAM_MAX_ITEMCNT" val="6"/>
  <p:tag name="KSO_WM_DIAGRAM_MIN_ITEMCNT" val="2"/>
  <p:tag name="KSO_WM_DIAGRAM_VIRTUALLY_FRAME" val="{&quot;height&quot;:390.65031801238774,&quot;left&quot;:52.6,&quot;top&quot;:125.44999694824219,&quot;width&quot;:842.3500271630476}"/>
  <p:tag name="KSO_WM_DIAGRAM_COLOR_MATCH_VALUE" val="{&quot;shape&quot;:{&quot;fill&quot;:{&quot;gradient&quot;:[{&quot;brightness&quot;:0.4000000059604645,&quot;colorType&quot;:1,&quot;foreColorIndex&quot;:5,&quot;pos&quot;:0,&quot;transparency&quot;:0},{&quot;brightness&quot;:0,&quot;colorType&quot;:1,&quot;foreColorIndex&quot;:5,&quot;pos&quot;:1,&quot;transparency&quot;:0},{&quot;brightness&quot;:0,&quot;colorType&quot;:1,&quot;foreColorIndex&quot;:5,&quot;pos&quot;:0.5,&quot;transparency&quot;:0}],&quot;type&quot;:3},&quot;glow&quot;:{&quot;colorType&quot;:0},&quot;line&quot;:{&quot;solidLine&quot;:{&quot;brightness&quot;:0,&quot;colorType&quot;:1,&quot;foreColorIndex&quot;:5,&quot;transparency&quot;:0},&quot;type&quot;:1},&quot;shadow&quot;:{&quot;brightness&quot;:0,&quot;colorType&quot;:1,&quot;foreColorIndex&quot;:5,&quot;transparency&quot;:0.75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3"/>
  <p:tag name="KSO_WM_UNIT_FILL_TYPE" val="3"/>
  <p:tag name="KSO_WM_UNIT_LINE_FORE_SCHEMECOLOR_INDEX" val="5"/>
  <p:tag name="KSO_WM_UNIT_LINE_FORE_SCHEMECOLOR_INDEX_BRIGHTNESS" val="0"/>
  <p:tag name="KSO_WM_UNIT_LINE_FILL_TYPE" val="2"/>
  <p:tag name="KSO_WM_UNIT_SHADOW_SCHEMECOLOR_INDEX_BRIGHTNESS" val="0"/>
  <p:tag name="KSO_WM_UNIT_SHADOW_SCHEMECOLOR_INDEX" val="5"/>
  <p:tag name="KSO_WM_UNIT_USESOURCEFORMAT_APPLY" val="1"/>
  <p:tag name="KSO_WM_DIAGRAM_USE_COLOR_VALUE" val="{&quot;color_scheme&quot;:1,&quot;color_type&quot;:1,&quot;theme_color_indexes&quot;:[]}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0315_5*l_h_i*1_3_3"/>
  <p:tag name="KSO_WM_TEMPLATE_CATEGORY" val="diagram"/>
  <p:tag name="KSO_WM_TEMPLATE_INDEX" val="20230315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DIAGRAM_GROUP_CODE" val="l1-1"/>
  <p:tag name="KSO_WM_UNIT_TYPE" val="l_h_i"/>
  <p:tag name="KSO_WM_UNIT_INDEX" val="1_3_3"/>
  <p:tag name="KSO_WM_DIAGRAM_MAX_ITEMCNT" val="6"/>
  <p:tag name="KSO_WM_DIAGRAM_MIN_ITEMCNT" val="2"/>
  <p:tag name="KSO_WM_DIAGRAM_VIRTUALLY_FRAME" val="{&quot;height&quot;:390.65031801238774,&quot;left&quot;:52.6,&quot;top&quot;:125.44999694824219,&quot;width&quot;:842.3500271630476}"/>
  <p:tag name="KSO_WM_DIAGRAM_COLOR_MATCH_VALUE" val="{&quot;shape&quot;:{&quot;fill&quot;:{&quot;gradient&quot;:[{&quot;brightness&quot;:0,&quot;colorType&quot;:1,&quot;foreColorIndex&quot;:5,&quot;pos&quot;:0,&quot;transparency&quot;:0},{&quot;brightness&quot;:-0.25,&quot;colorType&quot;:1,&quot;foreColorIndex&quot;:5,&quot;pos&quot;:0.8500000238418579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DIAGRAM_USE_COLOR_VALUE" val="{&quot;color_scheme&quot;:1,&quot;color_type&quot;:1,&quot;theme_color_indexes&quot;:[]}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0315_5*l_h_i*1_4_2"/>
  <p:tag name="KSO_WM_TEMPLATE_CATEGORY" val="diagram"/>
  <p:tag name="KSO_WM_TEMPLATE_INDEX" val="20230315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DIAGRAM_GROUP_CODE" val="l1-1"/>
  <p:tag name="KSO_WM_UNIT_TYPE" val="l_h_i"/>
  <p:tag name="KSO_WM_UNIT_INDEX" val="1_4_2"/>
  <p:tag name="KSO_WM_DIAGRAM_MAX_ITEMCNT" val="6"/>
  <p:tag name="KSO_WM_DIAGRAM_MIN_ITEMCNT" val="2"/>
  <p:tag name="KSO_WM_DIAGRAM_VIRTUALLY_FRAME" val="{&quot;height&quot;:390.65031801238774,&quot;left&quot;:52.6,&quot;top&quot;:125.44999694824219,&quot;width&quot;:842.3500271630476}"/>
  <p:tag name="KSO_WM_DIAGRAM_COLOR_MATCH_VALUE" val="{&quot;shape&quot;:{&quot;fill&quot;:{&quot;solid&quot;:{&quot;brightness&quot;:0.800000011920929,&quot;colorType&quot;:1,&quot;foreColorIndex&quot;:8,&quot;transparency&quot;:0.6000000238418579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8"/>
  <p:tag name="KSO_WM_UNIT_FILL_FORE_SCHEMECOLOR_INDEX_BRIGHTNESS" val="0.8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DIAGRAM_USE_COLOR_VALUE" val="{&quot;color_scheme&quot;:1,&quot;color_type&quot;:1,&quot;theme_color_indexes&quot;:[]}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4_1"/>
  <p:tag name="KSO_WM_UNIT_ID" val="diagram20230315_5*l_h_f*1_4_1"/>
  <p:tag name="KSO_WM_TEMPLATE_CATEGORY" val="diagram"/>
  <p:tag name="KSO_WM_TEMPLATE_INDEX" val="20230315"/>
  <p:tag name="KSO_WM_UNIT_LAYERLEVEL" val="1_1_1"/>
  <p:tag name="KSO_WM_TAG_VERSION" val="3.0"/>
  <p:tag name="KSO_WM_BEAUTIFY_FLAG" val="#wm#"/>
  <p:tag name="KSO_WM_DIAGRAM_VERSION" val="3"/>
  <p:tag name="KSO_WM_DIAGRAM_COLOR_TRICK" val="2"/>
  <p:tag name="KSO_WM_DIAGRAM_COLOR_TEXT_CAN_REMOVE" val="n"/>
  <p:tag name="KSO_WM_DIAGRAM_GROUP_CODE" val="l1-1"/>
  <p:tag name="KSO_WM_DIAGRAM_MAX_ITEMCNT" val="6"/>
  <p:tag name="KSO_WM_DIAGRAM_MIN_ITEMCNT" val="2"/>
  <p:tag name="KSO_WM_DIAGRAM_VIRTUALLY_FRAME" val="{&quot;height&quot;:390.65031801238774,&quot;left&quot;:52.6,&quot;top&quot;:125.44999694824219,&quot;width&quot;:842.3500271630476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349999994039535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点击此处添加正文，文字是您思想的提炼,为了最终演示发布的良好效果"/>
  <p:tag name="KSO_WM_UNIT_TEXT_FILL_FORE_SCHEMECOLOR_INDEX" val="1"/>
  <p:tag name="KSO_WM_UNIT_TEXT_FILL_TYPE" val="1"/>
  <p:tag name="KSO_WM_UNIT_USESOURCEFORMAT_APPLY" val="1"/>
  <p:tag name="KSO_WM_DIAGRAM_USE_COLOR_VALUE" val="{&quot;color_scheme&quot;:1,&quot;color_type&quot;:1,&quot;theme_color_indexes&quot;:[]}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4_1"/>
  <p:tag name="KSO_WM_UNIT_ID" val="diagram20230315_5*l_h_a*1_4_1"/>
  <p:tag name="KSO_WM_TEMPLATE_CATEGORY" val="diagram"/>
  <p:tag name="KSO_WM_TEMPLATE_INDEX" val="20230315"/>
  <p:tag name="KSO_WM_UNIT_LAYERLEVEL" val="1_1_1"/>
  <p:tag name="KSO_WM_TAG_VERSION" val="3.0"/>
  <p:tag name="KSO_WM_BEAUTIFY_FLAG" val="#wm#"/>
  <p:tag name="KSO_WM_DIAGRAM_VERSION" val="3"/>
  <p:tag name="KSO_WM_DIAGRAM_COLOR_TRICK" val="2"/>
  <p:tag name="KSO_WM_DIAGRAM_COLOR_TEXT_CAN_REMOVE" val="n"/>
  <p:tag name="KSO_WM_DIAGRAM_GROUP_CODE" val="l1-1"/>
  <p:tag name="KSO_WM_DIAGRAM_MAX_ITEMCNT" val="6"/>
  <p:tag name="KSO_WM_DIAGRAM_MIN_ITEMCNT" val="2"/>
  <p:tag name="KSO_WM_DIAGRAM_VIRTUALLY_FRAME" val="{&quot;height&quot;:390.65031801238774,&quot;left&quot;:52.6,&quot;top&quot;:125.44999694824219,&quot;width&quot;:842.3500271630476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8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小标题"/>
  <p:tag name="KSO_WM_UNIT_TEXT_FILL_FORE_SCHEMECOLOR_INDEX" val="1"/>
  <p:tag name="KSO_WM_UNIT_TEXT_FILL_TYPE" val="1"/>
  <p:tag name="KSO_WM_UNIT_USESOURCEFORMAT_APPLY" val="1"/>
  <p:tag name="KSO_WM_DIAGRAM_USE_COLOR_VALUE" val="{&quot;color_scheme&quot;:1,&quot;color_type&quot;:1,&quot;theme_color_indexes&quot;:[]}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0315_5*l_h_i*1_4_1"/>
  <p:tag name="KSO_WM_TEMPLATE_CATEGORY" val="diagram"/>
  <p:tag name="KSO_WM_TEMPLATE_INDEX" val="20230315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DIAGRAM_GROUP_CODE" val="l1-1"/>
  <p:tag name="KSO_WM_UNIT_SUBTYPE" val="d"/>
  <p:tag name="KSO_WM_UNIT_TYPE" val="l_h_i"/>
  <p:tag name="KSO_WM_UNIT_INDEX" val="1_4_1"/>
  <p:tag name="KSO_WM_DIAGRAM_MAX_ITEMCNT" val="6"/>
  <p:tag name="KSO_WM_DIAGRAM_MIN_ITEMCNT" val="2"/>
  <p:tag name="KSO_WM_DIAGRAM_VIRTUALLY_FRAME" val="{&quot;height&quot;:390.65031801238774,&quot;left&quot;:52.6,&quot;top&quot;:125.44999694824219,&quot;width&quot;:842.3500271630476}"/>
  <p:tag name="KSO_WM_DIAGRAM_COLOR_MATCH_VALUE" val="{&quot;shape&quot;:{&quot;fill&quot;:{&quot;gradient&quot;:[{&quot;brightness&quot;:0.4000000059604645,&quot;colorType&quot;:1,&quot;foreColorIndex&quot;:8,&quot;pos&quot;:0,&quot;transparency&quot;:0},{&quot;brightness&quot;:0,&quot;colorType&quot;:1,&quot;foreColorIndex&quot;:8,&quot;pos&quot;:1,&quot;transparency&quot;:0}],&quot;type&quot;:3},&quot;glow&quot;:{&quot;colorType&quot;:0},&quot;line&quot;:{&quot;solidLine&quot;:{&quot;brightness&quot;:0,&quot;colorType&quot;:1,&quot;foreColorIndex&quot;:8,&quot;transparency&quot;:0},&quot;type&quot;:1},&quot;shadow&quot;:{&quot;brightness&quot;:0,&quot;colorType&quot;:1,&quot;foreColorIndex&quot;:8,&quot;transparency&quot;:0.75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4"/>
  <p:tag name="KSO_WM_UNIT_FILL_TYPE" val="3"/>
  <p:tag name="KSO_WM_UNIT_LINE_FORE_SCHEMECOLOR_INDEX" val="8"/>
  <p:tag name="KSO_WM_UNIT_LINE_FORE_SCHEMECOLOR_INDEX_BRIGHTNESS" val="0"/>
  <p:tag name="KSO_WM_UNIT_LINE_FILL_TYPE" val="2"/>
  <p:tag name="KSO_WM_UNIT_SHADOW_SCHEMECOLOR_INDEX_BRIGHTNESS" val="0"/>
  <p:tag name="KSO_WM_UNIT_SHADOW_SCHEMECOLOR_INDEX" val="8"/>
  <p:tag name="KSO_WM_UNIT_USESOURCEFORMAT_APPLY" val="1"/>
  <p:tag name="KSO_WM_DIAGRAM_USE_COLOR_VALUE" val="{&quot;color_scheme&quot;:1,&quot;color_type&quot;:1,&quot;theme_color_indexes&quot;:[]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90.45,&quot;left&quot;:116.65,&quot;top&quot;:246.4,&quot;width&quot;:843.45}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0315_5*l_h_i*1_4_3"/>
  <p:tag name="KSO_WM_TEMPLATE_CATEGORY" val="diagram"/>
  <p:tag name="KSO_WM_TEMPLATE_INDEX" val="20230315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DIAGRAM_GROUP_CODE" val="l1-1"/>
  <p:tag name="KSO_WM_UNIT_TYPE" val="l_h_i"/>
  <p:tag name="KSO_WM_UNIT_INDEX" val="1_4_3"/>
  <p:tag name="KSO_WM_DIAGRAM_MAX_ITEMCNT" val="6"/>
  <p:tag name="KSO_WM_DIAGRAM_MIN_ITEMCNT" val="2"/>
  <p:tag name="KSO_WM_DIAGRAM_VIRTUALLY_FRAME" val="{&quot;height&quot;:390.65031801238774,&quot;left&quot;:52.6,&quot;top&quot;:125.44999694824219,&quot;width&quot;:842.3500271630476}"/>
  <p:tag name="KSO_WM_DIAGRAM_COLOR_MATCH_VALUE" val="{&quot;shape&quot;:{&quot;fill&quot;:{&quot;gradient&quot;:[{&quot;brightness&quot;:0,&quot;colorType&quot;:1,&quot;foreColorIndex&quot;:8,&quot;pos&quot;:0,&quot;transparency&quot;:0},{&quot;brightness&quot;:-0.25,&quot;colorType&quot;:1,&quot;foreColorIndex&quot;:8,&quot;pos&quot;:0.8500000238418579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DIAGRAM_USE_COLOR_VALUE" val="{&quot;color_scheme&quot;:1,&quot;color_type&quot;:1,&quot;theme_color_indexes&quot;:[]}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0315_5*l_h_i*1_5_2"/>
  <p:tag name="KSO_WM_TEMPLATE_CATEGORY" val="diagram"/>
  <p:tag name="KSO_WM_TEMPLATE_INDEX" val="20230315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DIAGRAM_GROUP_CODE" val="l1-1"/>
  <p:tag name="KSO_WM_UNIT_TYPE" val="l_h_i"/>
  <p:tag name="KSO_WM_UNIT_INDEX" val="1_5_2"/>
  <p:tag name="KSO_WM_DIAGRAM_MAX_ITEMCNT" val="6"/>
  <p:tag name="KSO_WM_DIAGRAM_MIN_ITEMCNT" val="2"/>
  <p:tag name="KSO_WM_DIAGRAM_VIRTUALLY_FRAME" val="{&quot;height&quot;:390.65031801238774,&quot;left&quot;:52.6,&quot;top&quot;:125.44999694824219,&quot;width&quot;:842.3500271630476}"/>
  <p:tag name="KSO_WM_DIAGRAM_COLOR_MATCH_VALUE" val="{&quot;shape&quot;:{&quot;fill&quot;:{&quot;solid&quot;:{&quot;brightness&quot;:0.800000011920929,&quot;colorType&quot;:1,&quot;foreColorIndex&quot;:5,&quot;transparency&quot;:0.6000000238418579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.8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DIAGRAM_USE_COLOR_VALUE" val="{&quot;color_scheme&quot;:1,&quot;color_type&quot;:1,&quot;theme_color_indexes&quot;:[]}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5_1"/>
  <p:tag name="KSO_WM_UNIT_ID" val="diagram20230315_5*l_h_f*1_5_1"/>
  <p:tag name="KSO_WM_TEMPLATE_CATEGORY" val="diagram"/>
  <p:tag name="KSO_WM_TEMPLATE_INDEX" val="20230315"/>
  <p:tag name="KSO_WM_UNIT_LAYERLEVEL" val="1_1_1"/>
  <p:tag name="KSO_WM_TAG_VERSION" val="3.0"/>
  <p:tag name="KSO_WM_BEAUTIFY_FLAG" val="#wm#"/>
  <p:tag name="KSO_WM_DIAGRAM_VERSION" val="3"/>
  <p:tag name="KSO_WM_DIAGRAM_COLOR_TRICK" val="2"/>
  <p:tag name="KSO_WM_DIAGRAM_COLOR_TEXT_CAN_REMOVE" val="n"/>
  <p:tag name="KSO_WM_DIAGRAM_GROUP_CODE" val="l1-1"/>
  <p:tag name="KSO_WM_DIAGRAM_MAX_ITEMCNT" val="6"/>
  <p:tag name="KSO_WM_DIAGRAM_MIN_ITEMCNT" val="2"/>
  <p:tag name="KSO_WM_DIAGRAM_VIRTUALLY_FRAME" val="{&quot;height&quot;:390.65031801238774,&quot;left&quot;:52.6,&quot;top&quot;:125.44999694824219,&quot;width&quot;:842.3500271630476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349999994039535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点击此处添加正文，文字是您思想的提炼，为了最终演示发布的良好效果"/>
  <p:tag name="KSO_WM_UNIT_TEXT_FILL_FORE_SCHEMECOLOR_INDEX" val="1"/>
  <p:tag name="KSO_WM_UNIT_TEXT_FILL_TYPE" val="1"/>
  <p:tag name="KSO_WM_UNIT_USESOURCEFORMAT_APPLY" val="1"/>
  <p:tag name="KSO_WM_DIAGRAM_USE_COLOR_VALUE" val="{&quot;color_scheme&quot;:1,&quot;color_type&quot;:1,&quot;theme_color_indexes&quot;:[]}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0315_5*l_h_i*1_5_1"/>
  <p:tag name="KSO_WM_TEMPLATE_CATEGORY" val="diagram"/>
  <p:tag name="KSO_WM_TEMPLATE_INDEX" val="20230315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DIAGRAM_GROUP_CODE" val="l1-1"/>
  <p:tag name="KSO_WM_UNIT_SUBTYPE" val="d"/>
  <p:tag name="KSO_WM_UNIT_TYPE" val="l_h_i"/>
  <p:tag name="KSO_WM_UNIT_INDEX" val="1_5_1"/>
  <p:tag name="KSO_WM_DIAGRAM_MAX_ITEMCNT" val="6"/>
  <p:tag name="KSO_WM_DIAGRAM_MIN_ITEMCNT" val="2"/>
  <p:tag name="KSO_WM_DIAGRAM_VIRTUALLY_FRAME" val="{&quot;height&quot;:390.65031801238774,&quot;left&quot;:52.6,&quot;top&quot;:125.44999694824219,&quot;width&quot;:842.3500271630476}"/>
  <p:tag name="KSO_WM_DIAGRAM_COLOR_MATCH_VALUE" val="{&quot;shape&quot;:{&quot;fill&quot;:{&quot;gradient&quot;:[{&quot;brightness&quot;:0.4000000059604645,&quot;colorType&quot;:1,&quot;foreColorIndex&quot;:5,&quot;pos&quot;:0,&quot;transparency&quot;:0},{&quot;brightness&quot;:0,&quot;colorType&quot;:1,&quot;foreColorIndex&quot;:5,&quot;pos&quot;:1,&quot;transparency&quot;:0},{&quot;brightness&quot;:0,&quot;colorType&quot;:1,&quot;foreColorIndex&quot;:5,&quot;pos&quot;:0.5,&quot;transparency&quot;:0}],&quot;type&quot;:3},&quot;glow&quot;:{&quot;colorType&quot;:0},&quot;line&quot;:{&quot;solidLine&quot;:{&quot;brightness&quot;:0,&quot;colorType&quot;:1,&quot;foreColorIndex&quot;:5,&quot;transparency&quot;:0},&quot;type&quot;:1},&quot;shadow&quot;:{&quot;brightness&quot;:0,&quot;colorType&quot;:1,&quot;foreColorIndex&quot;:5,&quot;transparency&quot;:0.75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5"/>
  <p:tag name="KSO_WM_UNIT_FILL_TYPE" val="3"/>
  <p:tag name="KSO_WM_UNIT_LINE_FORE_SCHEMECOLOR_INDEX" val="5"/>
  <p:tag name="KSO_WM_UNIT_LINE_FORE_SCHEMECOLOR_INDEX_BRIGHTNESS" val="0"/>
  <p:tag name="KSO_WM_UNIT_LINE_FILL_TYPE" val="2"/>
  <p:tag name="KSO_WM_UNIT_SHADOW_SCHEMECOLOR_INDEX_BRIGHTNESS" val="0"/>
  <p:tag name="KSO_WM_UNIT_SHADOW_SCHEMECOLOR_INDEX" val="5"/>
  <p:tag name="KSO_WM_UNIT_USESOURCEFORMAT_APPLY" val="1"/>
  <p:tag name="KSO_WM_DIAGRAM_USE_COLOR_VALUE" val="{&quot;color_scheme&quot;:1,&quot;color_type&quot;:1,&quot;theme_color_indexes&quot;:[]}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0315_5*l_h_i*1_5_3"/>
  <p:tag name="KSO_WM_TEMPLATE_CATEGORY" val="diagram"/>
  <p:tag name="KSO_WM_TEMPLATE_INDEX" val="20230315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DIAGRAM_GROUP_CODE" val="l1-1"/>
  <p:tag name="KSO_WM_UNIT_TYPE" val="l_h_i"/>
  <p:tag name="KSO_WM_UNIT_INDEX" val="1_5_3"/>
  <p:tag name="KSO_WM_DIAGRAM_MAX_ITEMCNT" val="6"/>
  <p:tag name="KSO_WM_DIAGRAM_MIN_ITEMCNT" val="2"/>
  <p:tag name="KSO_WM_DIAGRAM_VIRTUALLY_FRAME" val="{&quot;height&quot;:390.65031801238774,&quot;left&quot;:52.6,&quot;top&quot;:125.44999694824219,&quot;width&quot;:842.3500271630476}"/>
  <p:tag name="KSO_WM_DIAGRAM_COLOR_MATCH_VALUE" val="{&quot;shape&quot;:{&quot;fill&quot;:{&quot;gradient&quot;:[{&quot;brightness&quot;:0,&quot;colorType&quot;:1,&quot;foreColorIndex&quot;:5,&quot;pos&quot;:0,&quot;transparency&quot;:0},{&quot;brightness&quot;:-0.25,&quot;colorType&quot;:1,&quot;foreColorIndex&quot;:5,&quot;pos&quot;:0.8500000238418579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DIAGRAM_USE_COLOR_VALUE" val="{&quot;color_scheme&quot;:1,&quot;color_type&quot;:1,&quot;theme_color_indexes&quot;:[]}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0315_5*l_h_i*1_6_2"/>
  <p:tag name="KSO_WM_TEMPLATE_CATEGORY" val="diagram"/>
  <p:tag name="KSO_WM_TEMPLATE_INDEX" val="20230315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DIAGRAM_GROUP_CODE" val="l1-1"/>
  <p:tag name="KSO_WM_UNIT_TYPE" val="l_h_i"/>
  <p:tag name="KSO_WM_UNIT_INDEX" val="1_6_2"/>
  <p:tag name="KSO_WM_DIAGRAM_MAX_ITEMCNT" val="6"/>
  <p:tag name="KSO_WM_DIAGRAM_MIN_ITEMCNT" val="2"/>
  <p:tag name="KSO_WM_DIAGRAM_VIRTUALLY_FRAME" val="{&quot;height&quot;:390.65031801238774,&quot;left&quot;:52.6,&quot;top&quot;:125.44999694824219,&quot;width&quot;:842.3500271630476}"/>
  <p:tag name="KSO_WM_DIAGRAM_COLOR_MATCH_VALUE" val="{&quot;shape&quot;:{&quot;fill&quot;:{&quot;solid&quot;:{&quot;brightness&quot;:0.800000011920929,&quot;colorType&quot;:1,&quot;foreColorIndex&quot;:8,&quot;transparency&quot;:0.6000000238418579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8"/>
  <p:tag name="KSO_WM_UNIT_FILL_FORE_SCHEMECOLOR_INDEX_BRIGHTNESS" val="0.8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DIAGRAM_USE_COLOR_VALUE" val="{&quot;color_scheme&quot;:1,&quot;color_type&quot;:1,&quot;theme_color_indexes&quot;:[]}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6_1"/>
  <p:tag name="KSO_WM_UNIT_ID" val="diagram20230315_5*l_h_f*1_6_1"/>
  <p:tag name="KSO_WM_TEMPLATE_CATEGORY" val="diagram"/>
  <p:tag name="KSO_WM_TEMPLATE_INDEX" val="20230315"/>
  <p:tag name="KSO_WM_UNIT_LAYERLEVEL" val="1_1_1"/>
  <p:tag name="KSO_WM_TAG_VERSION" val="3.0"/>
  <p:tag name="KSO_WM_BEAUTIFY_FLAG" val="#wm#"/>
  <p:tag name="KSO_WM_DIAGRAM_VERSION" val="3"/>
  <p:tag name="KSO_WM_DIAGRAM_COLOR_TRICK" val="2"/>
  <p:tag name="KSO_WM_DIAGRAM_COLOR_TEXT_CAN_REMOVE" val="n"/>
  <p:tag name="KSO_WM_DIAGRAM_GROUP_CODE" val="l1-1"/>
  <p:tag name="KSO_WM_DIAGRAM_MAX_ITEMCNT" val="6"/>
  <p:tag name="KSO_WM_DIAGRAM_MIN_ITEMCNT" val="2"/>
  <p:tag name="KSO_WM_DIAGRAM_VIRTUALLY_FRAME" val="{&quot;height&quot;:390.65031801238774,&quot;left&quot;:52.6,&quot;top&quot;:125.44999694824219,&quot;width&quot;:842.3500271630476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349999994039535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点击此处添加正文，文字是您思想的提炼,为了最终演示发布的良好效果"/>
  <p:tag name="KSO_WM_UNIT_TEXT_FILL_FORE_SCHEMECOLOR_INDEX" val="1"/>
  <p:tag name="KSO_WM_UNIT_TEXT_FILL_TYPE" val="1"/>
  <p:tag name="KSO_WM_UNIT_USESOURCEFORMAT_APPLY" val="1"/>
  <p:tag name="KSO_WM_DIAGRAM_USE_COLOR_VALUE" val="{&quot;color_scheme&quot;:1,&quot;color_type&quot;:1,&quot;theme_color_indexes&quot;:[]}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6_1"/>
  <p:tag name="KSO_WM_UNIT_ID" val="diagram20230315_5*l_h_a*1_6_1"/>
  <p:tag name="KSO_WM_TEMPLATE_CATEGORY" val="diagram"/>
  <p:tag name="KSO_WM_TEMPLATE_INDEX" val="20230315"/>
  <p:tag name="KSO_WM_UNIT_LAYERLEVEL" val="1_1_1"/>
  <p:tag name="KSO_WM_TAG_VERSION" val="3.0"/>
  <p:tag name="KSO_WM_BEAUTIFY_FLAG" val="#wm#"/>
  <p:tag name="KSO_WM_DIAGRAM_VERSION" val="3"/>
  <p:tag name="KSO_WM_DIAGRAM_COLOR_TRICK" val="2"/>
  <p:tag name="KSO_WM_DIAGRAM_COLOR_TEXT_CAN_REMOVE" val="n"/>
  <p:tag name="KSO_WM_DIAGRAM_GROUP_CODE" val="l1-1"/>
  <p:tag name="KSO_WM_DIAGRAM_MAX_ITEMCNT" val="6"/>
  <p:tag name="KSO_WM_DIAGRAM_MIN_ITEMCNT" val="2"/>
  <p:tag name="KSO_WM_DIAGRAM_VIRTUALLY_FRAME" val="{&quot;height&quot;:390.65031801238774,&quot;left&quot;:52.6,&quot;top&quot;:125.44999694824219,&quot;width&quot;:842.3500271630476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8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小标题"/>
  <p:tag name="KSO_WM_UNIT_TEXT_FILL_FORE_SCHEMECOLOR_INDEX" val="1"/>
  <p:tag name="KSO_WM_UNIT_TEXT_FILL_TYPE" val="1"/>
  <p:tag name="KSO_WM_UNIT_USESOURCEFORMAT_APPLY" val="1"/>
  <p:tag name="KSO_WM_DIAGRAM_USE_COLOR_VALUE" val="{&quot;color_scheme&quot;:1,&quot;color_type&quot;:1,&quot;theme_color_indexes&quot;:[]}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0315_5*l_h_i*1_6_1"/>
  <p:tag name="KSO_WM_TEMPLATE_CATEGORY" val="diagram"/>
  <p:tag name="KSO_WM_TEMPLATE_INDEX" val="20230315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DIAGRAM_GROUP_CODE" val="l1-1"/>
  <p:tag name="KSO_WM_UNIT_SUBTYPE" val="d"/>
  <p:tag name="KSO_WM_UNIT_TYPE" val="l_h_i"/>
  <p:tag name="KSO_WM_UNIT_INDEX" val="1_6_1"/>
  <p:tag name="KSO_WM_DIAGRAM_MAX_ITEMCNT" val="6"/>
  <p:tag name="KSO_WM_DIAGRAM_MIN_ITEMCNT" val="2"/>
  <p:tag name="KSO_WM_DIAGRAM_VIRTUALLY_FRAME" val="{&quot;height&quot;:390.65031801238774,&quot;left&quot;:52.6,&quot;top&quot;:125.44999694824219,&quot;width&quot;:842.3500271630476}"/>
  <p:tag name="KSO_WM_DIAGRAM_COLOR_MATCH_VALUE" val="{&quot;shape&quot;:{&quot;fill&quot;:{&quot;gradient&quot;:[{&quot;brightness&quot;:0.4000000059604645,&quot;colorType&quot;:1,&quot;foreColorIndex&quot;:8,&quot;pos&quot;:0,&quot;transparency&quot;:0},{&quot;brightness&quot;:0,&quot;colorType&quot;:1,&quot;foreColorIndex&quot;:8,&quot;pos&quot;:1,&quot;transparency&quot;:0}],&quot;type&quot;:3},&quot;glow&quot;:{&quot;colorType&quot;:0},&quot;line&quot;:{&quot;solidLine&quot;:{&quot;brightness&quot;:0,&quot;colorType&quot;:1,&quot;foreColorIndex&quot;:8,&quot;transparency&quot;:0},&quot;type&quot;:1},&quot;shadow&quot;:{&quot;brightness&quot;:0,&quot;colorType&quot;:1,&quot;foreColorIndex&quot;:8,&quot;transparency&quot;:0.75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6"/>
  <p:tag name="KSO_WM_UNIT_FILL_TYPE" val="3"/>
  <p:tag name="KSO_WM_UNIT_LINE_FORE_SCHEMECOLOR_INDEX" val="8"/>
  <p:tag name="KSO_WM_UNIT_LINE_FORE_SCHEMECOLOR_INDEX_BRIGHTNESS" val="0"/>
  <p:tag name="KSO_WM_UNIT_LINE_FILL_TYPE" val="2"/>
  <p:tag name="KSO_WM_UNIT_SHADOW_SCHEMECOLOR_INDEX_BRIGHTNESS" val="0"/>
  <p:tag name="KSO_WM_UNIT_SHADOW_SCHEMECOLOR_INDEX" val="8"/>
  <p:tag name="KSO_WM_UNIT_USESOURCEFORMAT_APPLY" val="1"/>
  <p:tag name="KSO_WM_DIAGRAM_USE_COLOR_VALUE" val="{&quot;color_scheme&quot;:1,&quot;color_type&quot;:1,&quot;theme_color_indexes&quot;:[]}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0315_5*l_h_i*1_6_3"/>
  <p:tag name="KSO_WM_TEMPLATE_CATEGORY" val="diagram"/>
  <p:tag name="KSO_WM_TEMPLATE_INDEX" val="20230315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DIAGRAM_GROUP_CODE" val="l1-1"/>
  <p:tag name="KSO_WM_UNIT_TYPE" val="l_h_i"/>
  <p:tag name="KSO_WM_UNIT_INDEX" val="1_6_3"/>
  <p:tag name="KSO_WM_DIAGRAM_MAX_ITEMCNT" val="6"/>
  <p:tag name="KSO_WM_DIAGRAM_MIN_ITEMCNT" val="2"/>
  <p:tag name="KSO_WM_DIAGRAM_VIRTUALLY_FRAME" val="{&quot;height&quot;:390.65031801238774,&quot;left&quot;:52.6,&quot;top&quot;:125.44999694824219,&quot;width&quot;:842.3500271630476}"/>
  <p:tag name="KSO_WM_DIAGRAM_COLOR_MATCH_VALUE" val="{&quot;shape&quot;:{&quot;fill&quot;:{&quot;gradient&quot;:[{&quot;brightness&quot;:0,&quot;colorType&quot;:1,&quot;foreColorIndex&quot;:8,&quot;pos&quot;:0,&quot;transparency&quot;:0},{&quot;brightness&quot;:-0.25,&quot;colorType&quot;:1,&quot;foreColorIndex&quot;:8,&quot;pos&quot;:0.8500000238418579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DIAGRAM_USE_COLOR_VALUE" val="{&quot;color_scheme&quot;:1,&quot;color_type&quot;:1,&quot;theme_color_indexes&quot;:[]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宋体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宋体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宋体"/>
        <a:font script="Hebr" typeface="宋体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宋体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宋体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宋体"/>
        <a:font script="Hebr" typeface="宋体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宋体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宋体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宋体"/>
        <a:font script="Hebr" typeface="宋体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宋体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1219</Words>
  <Application>Microsoft Office PowerPoint</Application>
  <PresentationFormat>宽屏</PresentationFormat>
  <Paragraphs>173</Paragraphs>
  <Slides>19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2" baseType="lpstr">
      <vt:lpstr>Arial</vt:lpstr>
      <vt:lpstr>宋体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王莹</dc:creator>
  <cp:lastModifiedBy>莹 王</cp:lastModifiedBy>
  <cp:revision>61</cp:revision>
  <dcterms:created xsi:type="dcterms:W3CDTF">2022-08-28T03:01:00Z</dcterms:created>
  <dcterms:modified xsi:type="dcterms:W3CDTF">2024-08-20T02:56:00Z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3A9D9FAC1E5949FB9C4289F9B6265958_12</vt:lpwstr>
  </property>
  <property fmtid="{D5CDD505-2E9C-101B-9397-08002B2CF9AE}" pid="3" name="KSOProductBuildVer">
    <vt:lpwstr>2052-12.1.0.17147</vt:lpwstr>
  </property>
  <property fmtid="{D5CDD505-2E9C-101B-9397-08002B2CF9AE}" pid="4" name="KSOTemplateUUID">
    <vt:lpwstr>v1.0_mb_rYSTLRXJA9lpLEvTHhbO2g==</vt:lpwstr>
  </property>
</Properties>
</file>